
<file path=[Content_Types].xml><?xml version="1.0" encoding="utf-8"?>
<Types xmlns="http://schemas.openxmlformats.org/package/2006/content-types">
  <Default Extension="emf" ContentType="image/x-emf"/>
  <Default Extension="jpeg" ContentType="image/jpeg"/>
  <Default Extension="jpg" ContentType="image/jpeg"/>
  <Default Extension="pdf" ContentType="application/pd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36"/>
  </p:notesMasterIdLst>
  <p:sldIdLst>
    <p:sldId id="256" r:id="rId4"/>
    <p:sldId id="289" r:id="rId5"/>
    <p:sldId id="292" r:id="rId6"/>
    <p:sldId id="290" r:id="rId7"/>
    <p:sldId id="293" r:id="rId8"/>
    <p:sldId id="277" r:id="rId9"/>
    <p:sldId id="279" r:id="rId10"/>
    <p:sldId id="275" r:id="rId11"/>
    <p:sldId id="276" r:id="rId12"/>
    <p:sldId id="304" r:id="rId13"/>
    <p:sldId id="294" r:id="rId14"/>
    <p:sldId id="258" r:id="rId15"/>
    <p:sldId id="263" r:id="rId16"/>
    <p:sldId id="259" r:id="rId17"/>
    <p:sldId id="295" r:id="rId18"/>
    <p:sldId id="267" r:id="rId19"/>
    <p:sldId id="266" r:id="rId20"/>
    <p:sldId id="269" r:id="rId21"/>
    <p:sldId id="305" r:id="rId22"/>
    <p:sldId id="297" r:id="rId23"/>
    <p:sldId id="260" r:id="rId24"/>
    <p:sldId id="299" r:id="rId25"/>
    <p:sldId id="300" r:id="rId26"/>
    <p:sldId id="301" r:id="rId27"/>
    <p:sldId id="302" r:id="rId28"/>
    <p:sldId id="303" r:id="rId29"/>
    <p:sldId id="296" r:id="rId30"/>
    <p:sldId id="261" r:id="rId31"/>
    <p:sldId id="270" r:id="rId32"/>
    <p:sldId id="273" r:id="rId33"/>
    <p:sldId id="274" r:id="rId34"/>
    <p:sldId id="272" r:id="rId35"/>
  </p:sldIdLst>
  <p:sldSz cx="10688638" cy="7562850"/>
  <p:notesSz cx="6858000" cy="9144000"/>
  <p:defaultTextStyle>
    <a:defPPr>
      <a:defRPr lang="it-IT"/>
    </a:defPPr>
    <a:lvl1pPr marL="0" algn="l" defTabSz="521180" rtl="0" eaLnBrk="1" latinLnBrk="0" hangingPunct="1">
      <a:defRPr sz="2100" kern="1200">
        <a:solidFill>
          <a:schemeClr val="tx1"/>
        </a:solidFill>
        <a:latin typeface="+mn-lt"/>
        <a:ea typeface="+mn-ea"/>
        <a:cs typeface="+mn-cs"/>
      </a:defRPr>
    </a:lvl1pPr>
    <a:lvl2pPr marL="521180" algn="l" defTabSz="521180" rtl="0" eaLnBrk="1" latinLnBrk="0" hangingPunct="1">
      <a:defRPr sz="2100" kern="1200">
        <a:solidFill>
          <a:schemeClr val="tx1"/>
        </a:solidFill>
        <a:latin typeface="+mn-lt"/>
        <a:ea typeface="+mn-ea"/>
        <a:cs typeface="+mn-cs"/>
      </a:defRPr>
    </a:lvl2pPr>
    <a:lvl3pPr marL="1042358" algn="l" defTabSz="521180" rtl="0" eaLnBrk="1" latinLnBrk="0" hangingPunct="1">
      <a:defRPr sz="2100" kern="1200">
        <a:solidFill>
          <a:schemeClr val="tx1"/>
        </a:solidFill>
        <a:latin typeface="+mn-lt"/>
        <a:ea typeface="+mn-ea"/>
        <a:cs typeface="+mn-cs"/>
      </a:defRPr>
    </a:lvl3pPr>
    <a:lvl4pPr marL="1563535" algn="l" defTabSz="521180" rtl="0" eaLnBrk="1" latinLnBrk="0" hangingPunct="1">
      <a:defRPr sz="2100" kern="1200">
        <a:solidFill>
          <a:schemeClr val="tx1"/>
        </a:solidFill>
        <a:latin typeface="+mn-lt"/>
        <a:ea typeface="+mn-ea"/>
        <a:cs typeface="+mn-cs"/>
      </a:defRPr>
    </a:lvl4pPr>
    <a:lvl5pPr marL="2084715" algn="l" defTabSz="521180" rtl="0" eaLnBrk="1" latinLnBrk="0" hangingPunct="1">
      <a:defRPr sz="2100" kern="1200">
        <a:solidFill>
          <a:schemeClr val="tx1"/>
        </a:solidFill>
        <a:latin typeface="+mn-lt"/>
        <a:ea typeface="+mn-ea"/>
        <a:cs typeface="+mn-cs"/>
      </a:defRPr>
    </a:lvl5pPr>
    <a:lvl6pPr marL="2605893" algn="l" defTabSz="521180" rtl="0" eaLnBrk="1" latinLnBrk="0" hangingPunct="1">
      <a:defRPr sz="2100" kern="1200">
        <a:solidFill>
          <a:schemeClr val="tx1"/>
        </a:solidFill>
        <a:latin typeface="+mn-lt"/>
        <a:ea typeface="+mn-ea"/>
        <a:cs typeface="+mn-cs"/>
      </a:defRPr>
    </a:lvl6pPr>
    <a:lvl7pPr marL="3127073" algn="l" defTabSz="521180" rtl="0" eaLnBrk="1" latinLnBrk="0" hangingPunct="1">
      <a:defRPr sz="2100" kern="1200">
        <a:solidFill>
          <a:schemeClr val="tx1"/>
        </a:solidFill>
        <a:latin typeface="+mn-lt"/>
        <a:ea typeface="+mn-ea"/>
        <a:cs typeface="+mn-cs"/>
      </a:defRPr>
    </a:lvl7pPr>
    <a:lvl8pPr marL="3648251" algn="l" defTabSz="521180" rtl="0" eaLnBrk="1" latinLnBrk="0" hangingPunct="1">
      <a:defRPr sz="2100" kern="1200">
        <a:solidFill>
          <a:schemeClr val="tx1"/>
        </a:solidFill>
        <a:latin typeface="+mn-lt"/>
        <a:ea typeface="+mn-ea"/>
        <a:cs typeface="+mn-cs"/>
      </a:defRPr>
    </a:lvl8pPr>
    <a:lvl9pPr marL="4169431" algn="l" defTabSz="521180"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3" userDrawn="1">
          <p15:clr>
            <a:srgbClr val="A4A3A4"/>
          </p15:clr>
        </p15:guide>
        <p15:guide id="2" pos="2323" userDrawn="1">
          <p15:clr>
            <a:srgbClr val="A4A3A4"/>
          </p15:clr>
        </p15:guide>
        <p15:guide id="3" orient="horz" pos="4559" userDrawn="1">
          <p15:clr>
            <a:srgbClr val="A4A3A4"/>
          </p15:clr>
        </p15:guide>
        <p15:guide id="4" pos="6451" userDrawn="1">
          <p15:clr>
            <a:srgbClr val="A4A3A4"/>
          </p15:clr>
        </p15:guide>
        <p15:guide id="5" pos="237" userDrawn="1">
          <p15:clr>
            <a:srgbClr val="A4A3A4"/>
          </p15:clr>
        </p15:guide>
        <p15:guide id="6" orient="horz" pos="2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AF"/>
    <a:srgbClr val="007D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ABFEDD-347E-4E96-BC83-8D157E021DAA}" v="14" dt="2023-11-23T15:05:12.085"/>
    <p1510:client id="{8C78C8A7-70CD-44D2-A293-CC6F42268722}" v="11" dt="2023-11-21T12:37:30.599"/>
  </p1510:revLst>
</p1510:revInfo>
</file>

<file path=ppt/tableStyles.xml><?xml version="1.0" encoding="utf-8"?>
<a:tblStyleLst xmlns:a="http://schemas.openxmlformats.org/drawingml/2006/main" def="{5C22544A-7EE6-4342-B048-85BDC9FD1C3A}">
  <a:tblStyle styleId="{5A111915-BE36-4E01-A7E5-04B1672EAD32}" styleName="Stile chiaro 2 - Color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91499" autoAdjust="0"/>
  </p:normalViewPr>
  <p:slideViewPr>
    <p:cSldViewPr snapToObjects="1">
      <p:cViewPr>
        <p:scale>
          <a:sx n="75" d="100"/>
          <a:sy n="75" d="100"/>
        </p:scale>
        <p:origin x="894" y="456"/>
      </p:cViewPr>
      <p:guideLst>
        <p:guide orient="horz" pos="1203"/>
        <p:guide pos="2323"/>
        <p:guide orient="horz" pos="4559"/>
        <p:guide pos="6451"/>
        <p:guide pos="237"/>
        <p:guide orient="horz" pos="248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3EF65-8012-423E-8F16-7370D2424B66}" type="datetimeFigureOut">
              <a:rPr lang="it-IT" smtClean="0"/>
              <a:t>14/12/2023</a:t>
            </a:fld>
            <a:endParaRPr lang="it-IT"/>
          </a:p>
        </p:txBody>
      </p:sp>
      <p:sp>
        <p:nvSpPr>
          <p:cNvPr id="4" name="Segnaposto immagine diapositiva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F992D2-D540-4D44-977E-648C5133EB1D}" type="slidenum">
              <a:rPr lang="it-IT" smtClean="0"/>
              <a:t>‹N›</a:t>
            </a:fld>
            <a:endParaRPr lang="it-IT"/>
          </a:p>
        </p:txBody>
      </p:sp>
    </p:spTree>
    <p:extLst>
      <p:ext uri="{BB962C8B-B14F-4D97-AF65-F5344CB8AC3E}">
        <p14:creationId xmlns:p14="http://schemas.microsoft.com/office/powerpoint/2010/main" val="1118696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14</a:t>
            </a:fld>
            <a:endParaRPr lang="it-IT"/>
          </a:p>
        </p:txBody>
      </p:sp>
    </p:spTree>
    <p:extLst>
      <p:ext uri="{BB962C8B-B14F-4D97-AF65-F5344CB8AC3E}">
        <p14:creationId xmlns:p14="http://schemas.microsoft.com/office/powerpoint/2010/main" val="1313767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15</a:t>
            </a:fld>
            <a:endParaRPr lang="it-IT"/>
          </a:p>
        </p:txBody>
      </p:sp>
    </p:spTree>
    <p:extLst>
      <p:ext uri="{BB962C8B-B14F-4D97-AF65-F5344CB8AC3E}">
        <p14:creationId xmlns:p14="http://schemas.microsoft.com/office/powerpoint/2010/main" val="531765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16</a:t>
            </a:fld>
            <a:endParaRPr lang="it-IT"/>
          </a:p>
        </p:txBody>
      </p:sp>
    </p:spTree>
    <p:extLst>
      <p:ext uri="{BB962C8B-B14F-4D97-AF65-F5344CB8AC3E}">
        <p14:creationId xmlns:p14="http://schemas.microsoft.com/office/powerpoint/2010/main" val="3761130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19</a:t>
            </a:fld>
            <a:endParaRPr lang="it-IT"/>
          </a:p>
        </p:txBody>
      </p:sp>
    </p:spTree>
    <p:extLst>
      <p:ext uri="{BB962C8B-B14F-4D97-AF65-F5344CB8AC3E}">
        <p14:creationId xmlns:p14="http://schemas.microsoft.com/office/powerpoint/2010/main" val="2204203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20</a:t>
            </a:fld>
            <a:endParaRPr lang="it-IT"/>
          </a:p>
        </p:txBody>
      </p:sp>
    </p:spTree>
    <p:extLst>
      <p:ext uri="{BB962C8B-B14F-4D97-AF65-F5344CB8AC3E}">
        <p14:creationId xmlns:p14="http://schemas.microsoft.com/office/powerpoint/2010/main" val="2793103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Ats</a:t>
            </a:r>
            <a:r>
              <a:rPr lang="it-IT" dirty="0"/>
              <a:t> evidenziava criticità per cascina </a:t>
            </a:r>
            <a:r>
              <a:rPr lang="it-IT" dirty="0" err="1"/>
              <a:t>angiolina</a:t>
            </a:r>
            <a:r>
              <a:rPr lang="it-IT" dirty="0"/>
              <a:t> per cui è stata inglobata dal progetto , area cascina importante anche per viabilità </a:t>
            </a:r>
          </a:p>
        </p:txBody>
      </p:sp>
      <p:sp>
        <p:nvSpPr>
          <p:cNvPr id="4" name="Segnaposto numero diapositiva 3"/>
          <p:cNvSpPr>
            <a:spLocks noGrp="1"/>
          </p:cNvSpPr>
          <p:nvPr>
            <p:ph type="sldNum" sz="quarter" idx="5"/>
          </p:nvPr>
        </p:nvSpPr>
        <p:spPr/>
        <p:txBody>
          <a:bodyPr/>
          <a:lstStyle/>
          <a:p>
            <a:fld id="{48F992D2-D540-4D44-977E-648C5133EB1D}" type="slidenum">
              <a:rPr lang="it-IT" smtClean="0"/>
              <a:t>29</a:t>
            </a:fld>
            <a:endParaRPr lang="it-IT"/>
          </a:p>
        </p:txBody>
      </p:sp>
    </p:spTree>
    <p:extLst>
      <p:ext uri="{BB962C8B-B14F-4D97-AF65-F5344CB8AC3E}">
        <p14:creationId xmlns:p14="http://schemas.microsoft.com/office/powerpoint/2010/main" val="1398427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8F992D2-D540-4D44-977E-648C5133EB1D}" type="slidenum">
              <a:rPr lang="it-IT" smtClean="0"/>
              <a:t>30</a:t>
            </a:fld>
            <a:endParaRPr lang="it-IT"/>
          </a:p>
        </p:txBody>
      </p:sp>
    </p:spTree>
    <p:extLst>
      <p:ext uri="{BB962C8B-B14F-4D97-AF65-F5344CB8AC3E}">
        <p14:creationId xmlns:p14="http://schemas.microsoft.com/office/powerpoint/2010/main" val="505960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sp>
        <p:nvSpPr>
          <p:cNvPr id="7" name="Segnaposto titolo 1"/>
          <p:cNvSpPr>
            <a:spLocks noGrp="1"/>
          </p:cNvSpPr>
          <p:nvPr>
            <p:ph type="title"/>
          </p:nvPr>
        </p:nvSpPr>
        <p:spPr>
          <a:xfrm>
            <a:off x="1583530" y="1876425"/>
            <a:ext cx="8466931" cy="658811"/>
          </a:xfrm>
          <a:prstGeom prst="rect">
            <a:avLst/>
          </a:prstGeom>
        </p:spPr>
        <p:txBody>
          <a:bodyPr vert="horz" lIns="91440" tIns="45720" rIns="91440" bIns="45720" rtlCol="0" anchor="t">
            <a:noAutofit/>
          </a:bodyPr>
          <a:lstStyle>
            <a:lvl1pPr>
              <a:defRPr sz="2800"/>
            </a:lvl1pPr>
          </a:lstStyle>
          <a:p>
            <a:r>
              <a:rPr lang="it-IT" dirty="0"/>
              <a:t>Fare clic per modificare stile</a:t>
            </a:r>
          </a:p>
        </p:txBody>
      </p:sp>
      <p:sp>
        <p:nvSpPr>
          <p:cNvPr id="8" name="Segnaposto testo 2"/>
          <p:cNvSpPr>
            <a:spLocks noGrp="1"/>
          </p:cNvSpPr>
          <p:nvPr>
            <p:ph idx="1"/>
          </p:nvPr>
        </p:nvSpPr>
        <p:spPr>
          <a:xfrm>
            <a:off x="1583530" y="2382836"/>
            <a:ext cx="8466931" cy="949325"/>
          </a:xfrm>
          <a:prstGeom prst="rect">
            <a:avLst/>
          </a:prstGeom>
        </p:spPr>
        <p:txBody>
          <a:bodyPr vert="horz" lIns="91440" tIns="45720" rIns="91440" bIns="45720" rtlCol="0">
            <a:normAutofit/>
          </a:bodyPr>
          <a:lstStyle>
            <a:lvl1pPr>
              <a:defRPr sz="1600" b="0">
                <a:solidFill>
                  <a:schemeClr val="tx1">
                    <a:lumMod val="65000"/>
                    <a:lumOff val="35000"/>
                  </a:schemeClr>
                </a:solidFill>
                <a:latin typeface="Verdana"/>
                <a:cs typeface="Verdana"/>
              </a:defRPr>
            </a:lvl1pPr>
          </a:lstStyle>
          <a:p>
            <a:pPr lvl="0"/>
            <a:r>
              <a:rPr lang="it-IT" dirty="0"/>
              <a:t>Fare clic per modificare gli stili del testo dello schema</a:t>
            </a:r>
          </a:p>
        </p:txBody>
      </p:sp>
      <p:sp>
        <p:nvSpPr>
          <p:cNvPr id="9" name="Rettangolo 8"/>
          <p:cNvSpPr/>
          <p:nvPr userDrawn="1"/>
        </p:nvSpPr>
        <p:spPr>
          <a:xfrm>
            <a:off x="543719" y="2028825"/>
            <a:ext cx="887411" cy="887411"/>
          </a:xfrm>
          <a:prstGeom prst="rect">
            <a:avLst/>
          </a:prstGeom>
          <a:solidFill>
            <a:srgbClr val="007D52"/>
          </a:solidFill>
          <a:ln w="0" cap="flat" cmpd="sng" algn="ctr">
            <a:solidFill>
              <a:schemeClr val="accent1">
                <a:shade val="95000"/>
                <a:satMod val="10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391319" y="1266825"/>
            <a:ext cx="9762331" cy="658811"/>
          </a:xfrm>
          <a:prstGeom prst="rect">
            <a:avLst/>
          </a:prstGeom>
        </p:spPr>
        <p:txBody>
          <a:bodyPr lIns="91394" tIns="45698" rIns="91394" bIns="45698"/>
          <a:lstStyle>
            <a:lvl1pPr>
              <a:defRPr sz="2400" b="0">
                <a:solidFill>
                  <a:schemeClr val="tx1">
                    <a:lumMod val="50000"/>
                    <a:lumOff val="50000"/>
                  </a:schemeClr>
                </a:solidFill>
              </a:defRPr>
            </a:lvl1pPr>
          </a:lstStyle>
          <a:p>
            <a:r>
              <a:rPr lang="it-IT"/>
              <a:t>Fare clic per modificare stile</a:t>
            </a:r>
          </a:p>
        </p:txBody>
      </p:sp>
      <p:sp>
        <p:nvSpPr>
          <p:cNvPr id="3" name="Segnaposto contenuto 2"/>
          <p:cNvSpPr>
            <a:spLocks noGrp="1"/>
          </p:cNvSpPr>
          <p:nvPr>
            <p:ph idx="1"/>
          </p:nvPr>
        </p:nvSpPr>
        <p:spPr>
          <a:xfrm>
            <a:off x="458788" y="1952625"/>
            <a:ext cx="9694862" cy="4191000"/>
          </a:xfrm>
          <a:prstGeom prst="rect">
            <a:avLst/>
          </a:prstGeom>
        </p:spPr>
        <p:txBody>
          <a:bodyPr lIns="91394" tIns="45698" rIns="91394" bIns="45698"/>
          <a:lstStyle>
            <a:lvl1pPr>
              <a:defRPr sz="1600">
                <a:latin typeface="Verdana"/>
                <a:cs typeface="Verdana"/>
              </a:defRPr>
            </a:lvl1pPr>
            <a:lvl2pPr>
              <a:buClr>
                <a:srgbClr val="008000"/>
              </a:buClr>
              <a:buFont typeface="Wingdings" charset="2"/>
              <a:buChar char="§"/>
              <a:defRPr sz="1600">
                <a:latin typeface="Verdana"/>
                <a:cs typeface="Verdana"/>
              </a:defRPr>
            </a:lvl2pPr>
            <a:lvl3pPr>
              <a:buClr>
                <a:srgbClr val="008000"/>
              </a:buClr>
              <a:buFont typeface="Wingdings" charset="2"/>
              <a:buChar char="§"/>
              <a:defRPr sz="1600">
                <a:latin typeface="Verdana"/>
                <a:cs typeface="Verdana"/>
              </a:defRPr>
            </a:lvl3pPr>
            <a:lvl4pPr>
              <a:buClr>
                <a:srgbClr val="008000"/>
              </a:buClr>
              <a:buFont typeface="Wingdings" charset="2"/>
              <a:buChar char="§"/>
              <a:defRPr sz="1600">
                <a:latin typeface="Verdana"/>
                <a:cs typeface="Verdana"/>
              </a:defRPr>
            </a:lvl4pPr>
            <a:lvl5pPr>
              <a:buClr>
                <a:srgbClr val="008000"/>
              </a:buClr>
              <a:buFont typeface="Wingdings" charset="2"/>
              <a:buChar char="§"/>
              <a:defRPr sz="1600">
                <a:latin typeface="Verdana"/>
                <a:cs typeface="Verdana"/>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uto 2">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391319" y="1952625"/>
            <a:ext cx="4732337" cy="4835525"/>
          </a:xfrm>
          <a:prstGeom prst="rect">
            <a:avLst/>
          </a:prstGeom>
        </p:spPr>
        <p:txBody>
          <a:bodyPr lIns="91394" tIns="45698" rIns="91394" bIns="45698"/>
          <a:lstStyle>
            <a:lvl1pPr>
              <a:buClr>
                <a:srgbClr val="007D52"/>
              </a:buClr>
              <a:buFont typeface="Wingdings" charset="2"/>
              <a:buChar char="§"/>
              <a:defRPr sz="1600">
                <a:latin typeface="Verdana"/>
                <a:cs typeface="Verdana"/>
              </a:defRPr>
            </a:lvl1pPr>
            <a:lvl2pPr>
              <a:buClr>
                <a:srgbClr val="007D52"/>
              </a:buClr>
              <a:buFont typeface="Wingdings" charset="2"/>
              <a:buChar char="§"/>
              <a:defRPr sz="1600">
                <a:latin typeface="Verdana"/>
                <a:cs typeface="Verdana"/>
              </a:defRPr>
            </a:lvl2pPr>
            <a:lvl3pPr>
              <a:buClr>
                <a:srgbClr val="007D52"/>
              </a:buClr>
              <a:buFont typeface="Wingdings" charset="2"/>
              <a:buChar char="§"/>
              <a:defRPr sz="1600">
                <a:latin typeface="Verdana"/>
                <a:cs typeface="Verdana"/>
              </a:defRPr>
            </a:lvl3pPr>
            <a:lvl4pPr>
              <a:buClr>
                <a:srgbClr val="007D52"/>
              </a:buClr>
              <a:buFont typeface="Wingdings" charset="2"/>
              <a:buChar char="§"/>
              <a:defRPr sz="1600">
                <a:latin typeface="Verdana"/>
                <a:cs typeface="Verdana"/>
              </a:defRPr>
            </a:lvl4pPr>
            <a:lvl5pPr>
              <a:buClr>
                <a:srgbClr val="007D52"/>
              </a:buClr>
              <a:buFont typeface="Wingdings" charset="2"/>
              <a:buChar char="§"/>
              <a:defRPr sz="1600">
                <a:latin typeface="Verdana"/>
                <a:cs typeface="Verdana"/>
              </a:defRPr>
            </a:lvl5pPr>
            <a:lvl6pPr>
              <a:defRPr sz="1800"/>
            </a:lvl6pPr>
            <a:lvl7pPr>
              <a:defRPr sz="1800"/>
            </a:lvl7pPr>
            <a:lvl8pPr>
              <a:defRPr sz="1800"/>
            </a:lvl8pPr>
            <a:lvl9pPr>
              <a:defRPr sz="1800"/>
            </a:lvl9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contenuto 3"/>
          <p:cNvSpPr>
            <a:spLocks noGrp="1"/>
          </p:cNvSpPr>
          <p:nvPr>
            <p:ph sz="half" idx="2"/>
          </p:nvPr>
        </p:nvSpPr>
        <p:spPr>
          <a:xfrm>
            <a:off x="5419725" y="1952625"/>
            <a:ext cx="4733925" cy="4835525"/>
          </a:xfrm>
          <a:prstGeom prst="rect">
            <a:avLst/>
          </a:prstGeom>
        </p:spPr>
        <p:txBody>
          <a:bodyPr lIns="91394" tIns="45698" rIns="91394" bIns="45698"/>
          <a:lstStyle>
            <a:lvl1pPr>
              <a:buClr>
                <a:srgbClr val="007D52"/>
              </a:buClr>
              <a:buFont typeface="Wingdings" charset="2"/>
              <a:buChar char="§"/>
              <a:defRPr sz="1600">
                <a:latin typeface="Verdana"/>
                <a:cs typeface="Verdana"/>
              </a:defRPr>
            </a:lvl1pPr>
            <a:lvl2pPr>
              <a:buClr>
                <a:srgbClr val="007D52"/>
              </a:buClr>
              <a:buFont typeface="Wingdings" charset="2"/>
              <a:buChar char="§"/>
              <a:defRPr sz="1600">
                <a:latin typeface="Verdana"/>
                <a:cs typeface="Verdana"/>
              </a:defRPr>
            </a:lvl2pPr>
            <a:lvl3pPr>
              <a:buClr>
                <a:srgbClr val="007D52"/>
              </a:buClr>
              <a:buFont typeface="Wingdings" charset="2"/>
              <a:buChar char="§"/>
              <a:defRPr sz="1600">
                <a:latin typeface="Verdana"/>
                <a:cs typeface="Verdana"/>
              </a:defRPr>
            </a:lvl3pPr>
            <a:lvl4pPr>
              <a:buClr>
                <a:srgbClr val="007D52"/>
              </a:buClr>
              <a:buFont typeface="Wingdings" charset="2"/>
              <a:buChar char="§"/>
              <a:defRPr sz="1600">
                <a:latin typeface="Verdana"/>
                <a:cs typeface="Verdana"/>
              </a:defRPr>
            </a:lvl4pPr>
            <a:lvl5pPr>
              <a:buClr>
                <a:srgbClr val="007D52"/>
              </a:buClr>
              <a:buFont typeface="Wingdings" charset="2"/>
              <a:buChar char="§"/>
              <a:defRPr sz="1600">
                <a:latin typeface="Verdana"/>
                <a:cs typeface="Verdana"/>
              </a:defRPr>
            </a:lvl5pPr>
            <a:lvl6pPr>
              <a:defRPr sz="1800"/>
            </a:lvl6pPr>
            <a:lvl7pPr>
              <a:defRPr sz="1800"/>
            </a:lvl7pPr>
            <a:lvl8pPr>
              <a:defRPr sz="1800"/>
            </a:lvl8pPr>
            <a:lvl9pPr>
              <a:defRPr sz="1800"/>
            </a:lvl9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8" name="Titolo 1"/>
          <p:cNvSpPr>
            <a:spLocks noGrp="1"/>
          </p:cNvSpPr>
          <p:nvPr>
            <p:ph type="title"/>
          </p:nvPr>
        </p:nvSpPr>
        <p:spPr>
          <a:xfrm>
            <a:off x="391319" y="1266825"/>
            <a:ext cx="9762331" cy="658811"/>
          </a:xfrm>
          <a:prstGeom prst="rect">
            <a:avLst/>
          </a:prstGeom>
        </p:spPr>
        <p:txBody>
          <a:bodyPr lIns="91394" tIns="45698" rIns="91394" bIns="45698"/>
          <a:lstStyle>
            <a:lvl1pPr>
              <a:defRPr sz="2400" b="0">
                <a:solidFill>
                  <a:schemeClr val="tx1">
                    <a:lumMod val="50000"/>
                    <a:lumOff val="50000"/>
                  </a:schemeClr>
                </a:solidFill>
              </a:defRPr>
            </a:lvl1pPr>
          </a:lstStyle>
          <a:p>
            <a:r>
              <a:rPr lang="it-IT"/>
              <a:t>Fare clic per modificare stile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Vuoto">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d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10" Type="http://schemas.openxmlformats.org/officeDocument/2006/relationships/image" Target="../media/image4.jp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15" name="Immagine 14" descr="Format orizzontale generico Modello.pdf"/>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8058" y="9715"/>
            <a:ext cx="10688638" cy="7553135"/>
          </a:xfrm>
          <a:prstGeom prst="rect">
            <a:avLst/>
          </a:prstGeom>
        </p:spPr>
      </p:pic>
      <p:sp>
        <p:nvSpPr>
          <p:cNvPr id="8" name="CasellaDiTesto 7"/>
          <p:cNvSpPr txBox="1"/>
          <p:nvPr userDrawn="1"/>
        </p:nvSpPr>
        <p:spPr>
          <a:xfrm>
            <a:off x="391319" y="6794927"/>
            <a:ext cx="3800872" cy="507831"/>
          </a:xfrm>
          <a:prstGeom prst="rect">
            <a:avLst/>
          </a:prstGeom>
          <a:noFill/>
        </p:spPr>
        <p:txBody>
          <a:bodyPr wrap="square" rtlCol="0">
            <a:spAutoFit/>
          </a:bodyPr>
          <a:lstStyle/>
          <a:p>
            <a:r>
              <a:rPr lang="it-IT" sz="900" b="1" dirty="0">
                <a:solidFill>
                  <a:schemeClr val="bg1">
                    <a:lumMod val="50000"/>
                  </a:schemeClr>
                </a:solidFill>
                <a:latin typeface="Calibri Light" panose="020F0302020204030204" pitchFamily="34" charset="0"/>
                <a:cs typeface="Calibri Light" panose="020F0302020204030204" pitchFamily="34" charset="0"/>
              </a:rPr>
              <a:t>Montana S.p.A.</a:t>
            </a:r>
          </a:p>
          <a:p>
            <a:r>
              <a:rPr lang="it-IT" sz="900" dirty="0">
                <a:solidFill>
                  <a:schemeClr val="bg1">
                    <a:lumMod val="50000"/>
                  </a:schemeClr>
                </a:solidFill>
                <a:latin typeface="Calibri Light" panose="020F0302020204030204" pitchFamily="34" charset="0"/>
                <a:cs typeface="Calibri Light" panose="020F0302020204030204" pitchFamily="34" charset="0"/>
              </a:rPr>
              <a:t>Via Angelo Carlo Fumagalli, 6 – 20143 Milano</a:t>
            </a:r>
          </a:p>
          <a:p>
            <a:r>
              <a:rPr lang="it-IT" sz="900" dirty="0">
                <a:solidFill>
                  <a:srgbClr val="007D52"/>
                </a:solidFill>
                <a:latin typeface="Calibri Light" panose="020F0302020204030204" pitchFamily="34" charset="0"/>
                <a:cs typeface="Calibri Light" panose="020F0302020204030204" pitchFamily="34" charset="0"/>
              </a:rPr>
              <a:t>Milano (Sede</a:t>
            </a:r>
            <a:r>
              <a:rPr lang="it-IT" sz="900" baseline="0" dirty="0">
                <a:solidFill>
                  <a:srgbClr val="007D52"/>
                </a:solidFill>
                <a:latin typeface="Calibri Light" panose="020F0302020204030204" pitchFamily="34" charset="0"/>
                <a:cs typeface="Calibri Light" panose="020F0302020204030204" pitchFamily="34" charset="0"/>
              </a:rPr>
              <a:t> Certificata ISO) | </a:t>
            </a:r>
            <a:r>
              <a:rPr lang="it-IT" sz="900" dirty="0">
                <a:solidFill>
                  <a:srgbClr val="007D52"/>
                </a:solidFill>
                <a:latin typeface="Calibri Light" panose="020F0302020204030204" pitchFamily="34" charset="0"/>
                <a:cs typeface="Calibri Light" panose="020F0302020204030204" pitchFamily="34" charset="0"/>
              </a:rPr>
              <a:t>Brescia | Palermo | Cagliari | Roma</a:t>
            </a:r>
          </a:p>
        </p:txBody>
      </p:sp>
      <p:sp>
        <p:nvSpPr>
          <p:cNvPr id="11" name="CasellaDiTesto 10"/>
          <p:cNvSpPr txBox="1"/>
          <p:nvPr userDrawn="1"/>
        </p:nvSpPr>
        <p:spPr>
          <a:xfrm>
            <a:off x="4101015" y="6792645"/>
            <a:ext cx="2819400" cy="507831"/>
          </a:xfrm>
          <a:prstGeom prst="rect">
            <a:avLst/>
          </a:prstGeom>
          <a:noFill/>
        </p:spPr>
        <p:txBody>
          <a:bodyPr wrap="square" rtlCol="0">
            <a:spAutoFit/>
          </a:bodyPr>
          <a:lstStyle/>
          <a:p>
            <a:r>
              <a:rPr lang="it-IT" sz="900" dirty="0">
                <a:solidFill>
                  <a:schemeClr val="bg1">
                    <a:lumMod val="50000"/>
                  </a:schemeClr>
                </a:solidFill>
                <a:latin typeface="Calibri Light" panose="020F0302020204030204" pitchFamily="34" charset="0"/>
                <a:cs typeface="Calibri Light" panose="020F0302020204030204" pitchFamily="34" charset="0"/>
              </a:rPr>
              <a:t>Tel. +39 02 541 181 73</a:t>
            </a:r>
          </a:p>
          <a:p>
            <a:r>
              <a:rPr lang="it-IT" sz="900" dirty="0">
                <a:solidFill>
                  <a:schemeClr val="bg1">
                    <a:lumMod val="50000"/>
                  </a:schemeClr>
                </a:solidFill>
                <a:latin typeface="Calibri Light" panose="020F0302020204030204" pitchFamily="34" charset="0"/>
                <a:cs typeface="Calibri Light" panose="020F0302020204030204" pitchFamily="34" charset="0"/>
              </a:rPr>
              <a:t>Fax +39 02 541 298 90</a:t>
            </a:r>
          </a:p>
          <a:p>
            <a:r>
              <a:rPr lang="it-IT" sz="900" dirty="0">
                <a:solidFill>
                  <a:schemeClr val="bg1">
                    <a:lumMod val="50000"/>
                  </a:schemeClr>
                </a:solidFill>
                <a:latin typeface="Calibri Light" panose="020F0302020204030204" pitchFamily="34" charset="0"/>
                <a:cs typeface="Calibri Light" panose="020F0302020204030204" pitchFamily="34" charset="0"/>
              </a:rPr>
              <a:t>segreteria@montanambiente.com</a:t>
            </a:r>
            <a:endParaRPr lang="it-IT" sz="900" dirty="0">
              <a:solidFill>
                <a:srgbClr val="007D52"/>
              </a:solidFill>
              <a:latin typeface="Calibri Light" panose="020F0302020204030204" pitchFamily="34" charset="0"/>
              <a:cs typeface="Calibri Light" panose="020F0302020204030204" pitchFamily="34" charset="0"/>
            </a:endParaRPr>
          </a:p>
        </p:txBody>
      </p:sp>
      <p:sp>
        <p:nvSpPr>
          <p:cNvPr id="12" name="CasellaDiTesto 11"/>
          <p:cNvSpPr txBox="1"/>
          <p:nvPr userDrawn="1"/>
        </p:nvSpPr>
        <p:spPr>
          <a:xfrm>
            <a:off x="6563519" y="6794927"/>
            <a:ext cx="2819400" cy="507831"/>
          </a:xfrm>
          <a:prstGeom prst="rect">
            <a:avLst/>
          </a:prstGeom>
          <a:noFill/>
        </p:spPr>
        <p:txBody>
          <a:bodyPr wrap="square" rtlCol="0">
            <a:spAutoFit/>
          </a:bodyPr>
          <a:lstStyle/>
          <a:p>
            <a:r>
              <a:rPr lang="it-IT" sz="900" dirty="0">
                <a:solidFill>
                  <a:schemeClr val="bg1">
                    <a:lumMod val="50000"/>
                  </a:schemeClr>
                </a:solidFill>
                <a:latin typeface="Calibri Light" panose="020F0302020204030204" pitchFamily="34" charset="0"/>
                <a:cs typeface="Calibri Light" panose="020F0302020204030204" pitchFamily="34" charset="0"/>
              </a:rPr>
              <a:t>C.F. e P. IVA 1041270156</a:t>
            </a:r>
          </a:p>
          <a:p>
            <a:r>
              <a:rPr lang="it-IT" sz="900" dirty="0">
                <a:solidFill>
                  <a:schemeClr val="bg1">
                    <a:lumMod val="50000"/>
                  </a:schemeClr>
                </a:solidFill>
                <a:latin typeface="Calibri Light" panose="020F0302020204030204" pitchFamily="34" charset="0"/>
                <a:cs typeface="Calibri Light" panose="020F0302020204030204" pitchFamily="34" charset="0"/>
              </a:rPr>
              <a:t>Cap. Soc. 600.000,00 €</a:t>
            </a:r>
          </a:p>
          <a:p>
            <a:r>
              <a:rPr lang="it-IT" sz="900" dirty="0">
                <a:solidFill>
                  <a:schemeClr val="bg1">
                    <a:lumMod val="50000"/>
                  </a:schemeClr>
                </a:solidFill>
                <a:latin typeface="Calibri Light" panose="020F0302020204030204" pitchFamily="34" charset="0"/>
                <a:cs typeface="Calibri Light" panose="020F0302020204030204" pitchFamily="34" charset="0"/>
              </a:rPr>
              <a:t>www.montanambiente.com</a:t>
            </a:r>
            <a:endParaRPr lang="it-IT" sz="900" dirty="0">
              <a:solidFill>
                <a:srgbClr val="007D52"/>
              </a:solidFill>
              <a:latin typeface="Calibri Light" panose="020F0302020204030204" pitchFamily="34" charset="0"/>
              <a:cs typeface="Calibri Light" panose="020F0302020204030204" pitchFamily="34" charset="0"/>
            </a:endParaRPr>
          </a:p>
        </p:txBody>
      </p:sp>
      <p:pic>
        <p:nvPicPr>
          <p:cNvPr id="17" name="Immagine 16" descr="ISO_9001_ISO_14001_COL.jpg"/>
          <p:cNvPicPr>
            <a:picLocks noChangeAspect="1"/>
          </p:cNvPicPr>
          <p:nvPr userDrawn="1"/>
        </p:nvPicPr>
        <p:blipFill>
          <a:blip r:embed="rId9"/>
          <a:stretch>
            <a:fillRect/>
          </a:stretch>
        </p:blipFill>
        <p:spPr>
          <a:xfrm>
            <a:off x="8989719" y="6794927"/>
            <a:ext cx="429919" cy="415498"/>
          </a:xfrm>
          <a:prstGeom prst="rect">
            <a:avLst/>
          </a:prstGeom>
        </p:spPr>
      </p:pic>
      <p:pic>
        <p:nvPicPr>
          <p:cNvPr id="3" name="Immagine 2">
            <a:extLst>
              <a:ext uri="{FF2B5EF4-FFF2-40B4-BE49-F238E27FC236}">
                <a16:creationId xmlns:a16="http://schemas.microsoft.com/office/drawing/2014/main" id="{8F718F9F-5D5D-4233-8042-01FF5FA9FB11}"/>
              </a:ext>
            </a:extLst>
          </p:cNvPr>
          <p:cNvPicPr>
            <a:picLocks noChangeAspect="1"/>
          </p:cNvPicPr>
          <p:nvPr userDrawn="1"/>
        </p:nvPicPr>
        <p:blipFill>
          <a:blip r:embed="rId10"/>
          <a:stretch>
            <a:fillRect/>
          </a:stretch>
        </p:blipFill>
        <p:spPr>
          <a:xfrm>
            <a:off x="487798" y="260092"/>
            <a:ext cx="6096000" cy="3657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456972" rtl="0" eaLnBrk="1" latinLnBrk="0" hangingPunct="1">
        <a:spcBef>
          <a:spcPct val="0"/>
        </a:spcBef>
        <a:buNone/>
        <a:defRPr sz="3800" b="1" kern="1200">
          <a:solidFill>
            <a:srgbClr val="007D52"/>
          </a:solidFill>
          <a:latin typeface="Verdana"/>
          <a:ea typeface="+mj-ea"/>
          <a:cs typeface="Verdana"/>
        </a:defRPr>
      </a:lvl1pPr>
    </p:titleStyle>
    <p:bodyStyle>
      <a:lvl1pPr marL="342731" indent="-342731" algn="l" defTabSz="456972" rtl="0" eaLnBrk="1" latinLnBrk="0" hangingPunct="1">
        <a:spcBef>
          <a:spcPct val="20000"/>
        </a:spcBef>
        <a:buFont typeface="Arial"/>
        <a:buNone/>
        <a:defRPr sz="2000" kern="1200">
          <a:solidFill>
            <a:schemeClr val="tx1">
              <a:lumMod val="65000"/>
              <a:lumOff val="35000"/>
            </a:schemeClr>
          </a:solidFill>
          <a:latin typeface="+mn-lt"/>
          <a:ea typeface="+mn-ea"/>
          <a:cs typeface="+mn-cs"/>
        </a:defRPr>
      </a:lvl1pPr>
      <a:lvl2pPr marL="742583" indent="-285609" algn="l" defTabSz="456972" rtl="0" eaLnBrk="1" latinLnBrk="0" hangingPunct="1">
        <a:spcBef>
          <a:spcPct val="20000"/>
        </a:spcBef>
        <a:buFont typeface="Arial"/>
        <a:buChar char="–"/>
        <a:defRPr sz="2900" kern="1200">
          <a:solidFill>
            <a:schemeClr val="tx1">
              <a:lumMod val="65000"/>
              <a:lumOff val="35000"/>
            </a:schemeClr>
          </a:solidFill>
          <a:latin typeface="+mn-lt"/>
          <a:ea typeface="+mn-ea"/>
          <a:cs typeface="+mn-cs"/>
        </a:defRPr>
      </a:lvl2pPr>
      <a:lvl3pPr marL="1142434" indent="-228488" algn="l" defTabSz="456972" rtl="0" eaLnBrk="1" latinLnBrk="0" hangingPunct="1">
        <a:spcBef>
          <a:spcPct val="20000"/>
        </a:spcBef>
        <a:buFont typeface="Arial"/>
        <a:buChar char="•"/>
        <a:defRPr sz="2400" kern="1200">
          <a:solidFill>
            <a:schemeClr val="tx1">
              <a:lumMod val="65000"/>
              <a:lumOff val="35000"/>
            </a:schemeClr>
          </a:solidFill>
          <a:latin typeface="+mn-lt"/>
          <a:ea typeface="+mn-ea"/>
          <a:cs typeface="+mn-cs"/>
        </a:defRPr>
      </a:lvl3pPr>
      <a:lvl4pPr marL="1599409" indent="-228488" algn="l" defTabSz="456972" rtl="0" eaLnBrk="1" latinLnBrk="0" hangingPunct="1">
        <a:spcBef>
          <a:spcPct val="20000"/>
        </a:spcBef>
        <a:buFont typeface="Arial"/>
        <a:buChar char="–"/>
        <a:defRPr sz="2100" kern="1200">
          <a:solidFill>
            <a:schemeClr val="tx1">
              <a:lumMod val="65000"/>
              <a:lumOff val="35000"/>
            </a:schemeClr>
          </a:solidFill>
          <a:latin typeface="+mn-lt"/>
          <a:ea typeface="+mn-ea"/>
          <a:cs typeface="+mn-cs"/>
        </a:defRPr>
      </a:lvl4pPr>
      <a:lvl5pPr marL="2056383" indent="-228488" algn="l" defTabSz="456972" rtl="0" eaLnBrk="1" latinLnBrk="0" hangingPunct="1">
        <a:spcBef>
          <a:spcPct val="20000"/>
        </a:spcBef>
        <a:buFont typeface="Arial"/>
        <a:buChar char="»"/>
        <a:defRPr sz="2100" kern="1200">
          <a:solidFill>
            <a:schemeClr val="tx1">
              <a:lumMod val="65000"/>
              <a:lumOff val="35000"/>
            </a:schemeClr>
          </a:solidFill>
          <a:latin typeface="+mn-lt"/>
          <a:ea typeface="+mn-ea"/>
          <a:cs typeface="+mn-cs"/>
        </a:defRPr>
      </a:lvl5pPr>
      <a:lvl6pPr marL="2513357" indent="-228488" algn="l" defTabSz="456972" rtl="0" eaLnBrk="1" latinLnBrk="0" hangingPunct="1">
        <a:spcBef>
          <a:spcPct val="20000"/>
        </a:spcBef>
        <a:buFont typeface="Arial"/>
        <a:buChar char="•"/>
        <a:defRPr sz="2100" kern="1200">
          <a:solidFill>
            <a:schemeClr val="tx1"/>
          </a:solidFill>
          <a:latin typeface="+mn-lt"/>
          <a:ea typeface="+mn-ea"/>
          <a:cs typeface="+mn-cs"/>
        </a:defRPr>
      </a:lvl6pPr>
      <a:lvl7pPr marL="2970330" indent="-228488" algn="l" defTabSz="456972" rtl="0" eaLnBrk="1" latinLnBrk="0" hangingPunct="1">
        <a:spcBef>
          <a:spcPct val="20000"/>
        </a:spcBef>
        <a:buFont typeface="Arial"/>
        <a:buChar char="•"/>
        <a:defRPr sz="2100" kern="1200">
          <a:solidFill>
            <a:schemeClr val="tx1"/>
          </a:solidFill>
          <a:latin typeface="+mn-lt"/>
          <a:ea typeface="+mn-ea"/>
          <a:cs typeface="+mn-cs"/>
        </a:defRPr>
      </a:lvl7pPr>
      <a:lvl8pPr marL="3427305" indent="-228488" algn="l" defTabSz="456972" rtl="0" eaLnBrk="1" latinLnBrk="0" hangingPunct="1">
        <a:spcBef>
          <a:spcPct val="20000"/>
        </a:spcBef>
        <a:buFont typeface="Arial"/>
        <a:buChar char="•"/>
        <a:defRPr sz="2100" kern="1200">
          <a:solidFill>
            <a:schemeClr val="tx1"/>
          </a:solidFill>
          <a:latin typeface="+mn-lt"/>
          <a:ea typeface="+mn-ea"/>
          <a:cs typeface="+mn-cs"/>
        </a:defRPr>
      </a:lvl8pPr>
      <a:lvl9pPr marL="3884280" indent="-228488" algn="l" defTabSz="456972" rtl="0" eaLnBrk="1" latinLnBrk="0" hangingPunct="1">
        <a:spcBef>
          <a:spcPct val="20000"/>
        </a:spcBef>
        <a:buFont typeface="Arial"/>
        <a:buChar char="•"/>
        <a:defRPr sz="2100" kern="1200">
          <a:solidFill>
            <a:schemeClr val="tx1"/>
          </a:solidFill>
          <a:latin typeface="+mn-lt"/>
          <a:ea typeface="+mn-ea"/>
          <a:cs typeface="+mn-cs"/>
        </a:defRPr>
      </a:lvl9pPr>
    </p:bodyStyle>
    <p:otherStyle>
      <a:defPPr>
        <a:defRPr lang="it-IT"/>
      </a:defPPr>
      <a:lvl1pPr marL="0" algn="l" defTabSz="456972" rtl="0" eaLnBrk="1" latinLnBrk="0" hangingPunct="1">
        <a:defRPr sz="1800" kern="1200">
          <a:solidFill>
            <a:schemeClr val="tx1"/>
          </a:solidFill>
          <a:latin typeface="+mn-lt"/>
          <a:ea typeface="+mn-ea"/>
          <a:cs typeface="+mn-cs"/>
        </a:defRPr>
      </a:lvl1pPr>
      <a:lvl2pPr marL="456972" algn="l" defTabSz="456972" rtl="0" eaLnBrk="1" latinLnBrk="0" hangingPunct="1">
        <a:defRPr sz="1800" kern="1200">
          <a:solidFill>
            <a:schemeClr val="tx1"/>
          </a:solidFill>
          <a:latin typeface="+mn-lt"/>
          <a:ea typeface="+mn-ea"/>
          <a:cs typeface="+mn-cs"/>
        </a:defRPr>
      </a:lvl2pPr>
      <a:lvl3pPr marL="913947" algn="l" defTabSz="456972" rtl="0" eaLnBrk="1" latinLnBrk="0" hangingPunct="1">
        <a:defRPr sz="1800" kern="1200">
          <a:solidFill>
            <a:schemeClr val="tx1"/>
          </a:solidFill>
          <a:latin typeface="+mn-lt"/>
          <a:ea typeface="+mn-ea"/>
          <a:cs typeface="+mn-cs"/>
        </a:defRPr>
      </a:lvl3pPr>
      <a:lvl4pPr marL="1370922" algn="l" defTabSz="456972" rtl="0" eaLnBrk="1" latinLnBrk="0" hangingPunct="1">
        <a:defRPr sz="1800" kern="1200">
          <a:solidFill>
            <a:schemeClr val="tx1"/>
          </a:solidFill>
          <a:latin typeface="+mn-lt"/>
          <a:ea typeface="+mn-ea"/>
          <a:cs typeface="+mn-cs"/>
        </a:defRPr>
      </a:lvl4pPr>
      <a:lvl5pPr marL="1827896" algn="l" defTabSz="456972" rtl="0" eaLnBrk="1" latinLnBrk="0" hangingPunct="1">
        <a:defRPr sz="1800" kern="1200">
          <a:solidFill>
            <a:schemeClr val="tx1"/>
          </a:solidFill>
          <a:latin typeface="+mn-lt"/>
          <a:ea typeface="+mn-ea"/>
          <a:cs typeface="+mn-cs"/>
        </a:defRPr>
      </a:lvl5pPr>
      <a:lvl6pPr marL="2284869" algn="l" defTabSz="456972" rtl="0" eaLnBrk="1" latinLnBrk="0" hangingPunct="1">
        <a:defRPr sz="1800" kern="1200">
          <a:solidFill>
            <a:schemeClr val="tx1"/>
          </a:solidFill>
          <a:latin typeface="+mn-lt"/>
          <a:ea typeface="+mn-ea"/>
          <a:cs typeface="+mn-cs"/>
        </a:defRPr>
      </a:lvl6pPr>
      <a:lvl7pPr marL="2741842" algn="l" defTabSz="456972" rtl="0" eaLnBrk="1" latinLnBrk="0" hangingPunct="1">
        <a:defRPr sz="1800" kern="1200">
          <a:solidFill>
            <a:schemeClr val="tx1"/>
          </a:solidFill>
          <a:latin typeface="+mn-lt"/>
          <a:ea typeface="+mn-ea"/>
          <a:cs typeface="+mn-cs"/>
        </a:defRPr>
      </a:lvl7pPr>
      <a:lvl8pPr marL="3198817" algn="l" defTabSz="456972" rtl="0" eaLnBrk="1" latinLnBrk="0" hangingPunct="1">
        <a:defRPr sz="1800" kern="1200">
          <a:solidFill>
            <a:schemeClr val="tx1"/>
          </a:solidFill>
          <a:latin typeface="+mn-lt"/>
          <a:ea typeface="+mn-ea"/>
          <a:cs typeface="+mn-cs"/>
        </a:defRPr>
      </a:lvl8pPr>
      <a:lvl9pPr marL="3655791" algn="l" defTabSz="45697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82" userDrawn="1">
          <p15:clr>
            <a:srgbClr val="F26B43"/>
          </p15:clr>
        </p15:guide>
        <p15:guide id="2" pos="33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emf"/></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A51B06-4BD1-F84B-102F-87E4A5473E12}"/>
              </a:ext>
            </a:extLst>
          </p:cNvPr>
          <p:cNvSpPr>
            <a:spLocks noGrp="1"/>
          </p:cNvSpPr>
          <p:nvPr>
            <p:ph type="title"/>
          </p:nvPr>
        </p:nvSpPr>
        <p:spPr>
          <a:xfrm>
            <a:off x="1110853" y="1192871"/>
            <a:ext cx="8466931" cy="1152128"/>
          </a:xfrm>
        </p:spPr>
        <p:txBody>
          <a:bodyPr>
            <a:noAutofit/>
          </a:bodyPr>
          <a:lstStyle/>
          <a:p>
            <a:pPr algn="ctr"/>
            <a:r>
              <a:rPr lang="it-IT" sz="2000" dirty="0"/>
              <a:t>IMPIANTO DI SMALTIMENTO</a:t>
            </a:r>
            <a:br>
              <a:rPr lang="it-IT" sz="2000" dirty="0"/>
            </a:br>
            <a:r>
              <a:rPr lang="it-IT" sz="2000" dirty="0"/>
              <a:t> </a:t>
            </a:r>
            <a:r>
              <a:rPr lang="it-IT" sz="2400" dirty="0"/>
              <a:t>RIFIUTI NON PERICOLOSI </a:t>
            </a:r>
            <a:br>
              <a:rPr lang="it-IT" sz="2400" dirty="0"/>
            </a:br>
            <a:r>
              <a:rPr lang="it-IT" sz="2000" dirty="0"/>
              <a:t>CON CONTESTUALE </a:t>
            </a:r>
            <a:br>
              <a:rPr lang="it-IT" sz="2000" dirty="0"/>
            </a:br>
            <a:r>
              <a:rPr lang="it-IT" sz="2400" dirty="0"/>
              <a:t>BONIFICA E RECUPERO AMBIENTALE </a:t>
            </a:r>
            <a:r>
              <a:rPr lang="it-IT" sz="2000" dirty="0"/>
              <a:t>DI CAVA</a:t>
            </a:r>
            <a:br>
              <a:rPr lang="it-IT" sz="2000" dirty="0"/>
            </a:br>
            <a:r>
              <a:rPr lang="it-IT" sz="2000" dirty="0"/>
              <a:t> IN LOCALITÀ CASCINA ANGIOLINA, COMUNE DI GRUMELLO CREMONESE E UNITI (CR) </a:t>
            </a:r>
          </a:p>
        </p:txBody>
      </p:sp>
      <p:pic>
        <p:nvPicPr>
          <p:cNvPr id="7" name="Segnaposto contenuto 6">
            <a:extLst>
              <a:ext uri="{FF2B5EF4-FFF2-40B4-BE49-F238E27FC236}">
                <a16:creationId xmlns:a16="http://schemas.microsoft.com/office/drawing/2014/main" id="{D6F31E49-A8CB-2B6B-5F81-88B11B0CAE74}"/>
              </a:ext>
            </a:extLst>
          </p:cNvPr>
          <p:cNvPicPr>
            <a:picLocks noGrp="1" noChangeAspect="1"/>
          </p:cNvPicPr>
          <p:nvPr>
            <p:ph idx="1"/>
          </p:nvPr>
        </p:nvPicPr>
        <p:blipFill rotWithShape="1">
          <a:blip r:embed="rId2"/>
          <a:srcRect b="31390"/>
          <a:stretch/>
        </p:blipFill>
        <p:spPr>
          <a:xfrm>
            <a:off x="2203264" y="3277369"/>
            <a:ext cx="6282108" cy="2875243"/>
          </a:xfrm>
          <a:prstGeom prst="rect">
            <a:avLst/>
          </a:prstGeom>
          <a:ln>
            <a:noFill/>
          </a:ln>
          <a:effectLst>
            <a:softEdge rad="112500"/>
          </a:effectLst>
        </p:spPr>
      </p:pic>
      <p:pic>
        <p:nvPicPr>
          <p:cNvPr id="4" name="Immagine 3">
            <a:extLst>
              <a:ext uri="{FF2B5EF4-FFF2-40B4-BE49-F238E27FC236}">
                <a16:creationId xmlns:a16="http://schemas.microsoft.com/office/drawing/2014/main" id="{A08F746D-068B-4F2A-D6D4-8E5246E578BF}"/>
              </a:ext>
            </a:extLst>
          </p:cNvPr>
          <p:cNvPicPr>
            <a:picLocks noChangeAspect="1"/>
          </p:cNvPicPr>
          <p:nvPr/>
        </p:nvPicPr>
        <p:blipFill>
          <a:blip r:embed="rId3"/>
          <a:stretch>
            <a:fillRect/>
          </a:stretch>
        </p:blipFill>
        <p:spPr>
          <a:xfrm>
            <a:off x="2608015" y="29047"/>
            <a:ext cx="4824536" cy="74754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4058B50-E6C2-3F9F-F58B-3AF3D16A397D}"/>
              </a:ext>
            </a:extLst>
          </p:cNvPr>
          <p:cNvSpPr>
            <a:spLocks noGrp="1"/>
          </p:cNvSpPr>
          <p:nvPr>
            <p:ph type="title"/>
          </p:nvPr>
        </p:nvSpPr>
        <p:spPr>
          <a:xfrm>
            <a:off x="393046" y="757089"/>
            <a:ext cx="9762331" cy="658811"/>
          </a:xfrm>
        </p:spPr>
        <p:txBody>
          <a:bodyPr/>
          <a:lstStyle/>
          <a:p>
            <a:r>
              <a:rPr lang="it-IT" dirty="0">
                <a:solidFill>
                  <a:schemeClr val="tx1"/>
                </a:solidFill>
              </a:rPr>
              <a:t>Superamento vincoli escludenti e criticità</a:t>
            </a:r>
          </a:p>
        </p:txBody>
      </p:sp>
      <p:sp>
        <p:nvSpPr>
          <p:cNvPr id="3" name="Segnaposto contenuto 2">
            <a:extLst>
              <a:ext uri="{FF2B5EF4-FFF2-40B4-BE49-F238E27FC236}">
                <a16:creationId xmlns:a16="http://schemas.microsoft.com/office/drawing/2014/main" id="{D0855EFC-7029-C785-9792-26D5825428B5}"/>
              </a:ext>
            </a:extLst>
          </p:cNvPr>
          <p:cNvSpPr txBox="1">
            <a:spLocks/>
          </p:cNvSpPr>
          <p:nvPr/>
        </p:nvSpPr>
        <p:spPr>
          <a:xfrm>
            <a:off x="484428" y="1206925"/>
            <a:ext cx="9762332" cy="1638396"/>
          </a:xfrm>
          <a:prstGeom prst="rect">
            <a:avLst/>
          </a:prstGeom>
        </p:spPr>
        <p:txBody>
          <a:bodyPr lIns="91394" tIns="45698" rIns="91394" bIns="45698"/>
          <a:lstStyle>
            <a:lvl1pPr marL="342731" indent="-342731" algn="l" defTabSz="456972" rtl="0" eaLnBrk="1" latinLnBrk="0" hangingPunct="1">
              <a:spcBef>
                <a:spcPct val="20000"/>
              </a:spcBef>
              <a:buFont typeface="Arial"/>
              <a:buNone/>
              <a:defRPr sz="1600" kern="1200">
                <a:solidFill>
                  <a:schemeClr val="tx1">
                    <a:lumMod val="65000"/>
                    <a:lumOff val="35000"/>
                  </a:schemeClr>
                </a:solidFill>
                <a:latin typeface="Verdana"/>
                <a:ea typeface="+mn-ea"/>
                <a:cs typeface="Verdana"/>
              </a:defRPr>
            </a:lvl1pPr>
            <a:lvl2pPr marL="742583" indent="-285609"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2pPr>
            <a:lvl3pPr marL="1142434"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3pPr>
            <a:lvl4pPr marL="1599409"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4pPr>
            <a:lvl5pPr marL="2056383"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5pPr>
            <a:lvl6pPr marL="2513357" indent="-228488" algn="l" defTabSz="456972" rtl="0" eaLnBrk="1" latinLnBrk="0" hangingPunct="1">
              <a:spcBef>
                <a:spcPct val="20000"/>
              </a:spcBef>
              <a:buFont typeface="Arial"/>
              <a:buChar char="•"/>
              <a:defRPr sz="2100" kern="1200">
                <a:solidFill>
                  <a:schemeClr val="tx1"/>
                </a:solidFill>
                <a:latin typeface="+mn-lt"/>
                <a:ea typeface="+mn-ea"/>
                <a:cs typeface="+mn-cs"/>
              </a:defRPr>
            </a:lvl6pPr>
            <a:lvl7pPr marL="2970330" indent="-228488" algn="l" defTabSz="456972" rtl="0" eaLnBrk="1" latinLnBrk="0" hangingPunct="1">
              <a:spcBef>
                <a:spcPct val="20000"/>
              </a:spcBef>
              <a:buFont typeface="Arial"/>
              <a:buChar char="•"/>
              <a:defRPr sz="2100" kern="1200">
                <a:solidFill>
                  <a:schemeClr val="tx1"/>
                </a:solidFill>
                <a:latin typeface="+mn-lt"/>
                <a:ea typeface="+mn-ea"/>
                <a:cs typeface="+mn-cs"/>
              </a:defRPr>
            </a:lvl7pPr>
            <a:lvl8pPr marL="3427305" indent="-228488" algn="l" defTabSz="456972" rtl="0" eaLnBrk="1" latinLnBrk="0" hangingPunct="1">
              <a:spcBef>
                <a:spcPct val="20000"/>
              </a:spcBef>
              <a:buFont typeface="Arial"/>
              <a:buChar char="•"/>
              <a:defRPr sz="2100" kern="1200">
                <a:solidFill>
                  <a:schemeClr val="tx1"/>
                </a:solidFill>
                <a:latin typeface="+mn-lt"/>
                <a:ea typeface="+mn-ea"/>
                <a:cs typeface="+mn-cs"/>
              </a:defRPr>
            </a:lvl8pPr>
            <a:lvl9pPr marL="3884280" indent="-228488" algn="l" defTabSz="456972" rtl="0" eaLnBrk="1" latinLnBrk="0" hangingPunct="1">
              <a:spcBef>
                <a:spcPct val="20000"/>
              </a:spcBef>
              <a:buFont typeface="Arial"/>
              <a:buChar char="•"/>
              <a:defRPr sz="2100" kern="1200">
                <a:solidFill>
                  <a:schemeClr val="tx1"/>
                </a:solidFill>
                <a:latin typeface="+mn-lt"/>
                <a:ea typeface="+mn-ea"/>
                <a:cs typeface="+mn-cs"/>
              </a:defRPr>
            </a:lvl9pPr>
          </a:lstStyle>
          <a:p>
            <a:r>
              <a:rPr lang="it-IT" sz="1500" dirty="0">
                <a:effectLst/>
                <a:latin typeface="Calibri Light" panose="020F0302020204030204" pitchFamily="34" charset="0"/>
                <a:ea typeface="Arial" panose="020B0604020202020204" pitchFamily="34" charset="0"/>
                <a:cs typeface="Times New Roman" panose="02020603050405020304" pitchFamily="18" charset="0"/>
              </a:rPr>
              <a:t>In data 14.6.2013, prot. prov. n. 76140, la Cremona Ecologia S.r.l. ha presentato l’istanza di AIA, relativa alla realizzazione e esercizio di nuovo complesso IPPC nel comune di Grumello Cremonese</a:t>
            </a:r>
          </a:p>
          <a:p>
            <a:r>
              <a:rPr lang="it-IT" sz="1500" dirty="0">
                <a:effectLst/>
                <a:latin typeface="Calibri Light" panose="020F0302020204030204" pitchFamily="34" charset="0"/>
                <a:ea typeface="Arial" panose="020B0604020202020204" pitchFamily="34" charset="0"/>
                <a:cs typeface="Times New Roman" panose="02020603050405020304" pitchFamily="18" charset="0"/>
              </a:rPr>
              <a:t>La procedura di V.I.A. si è conclusa con il Decreto di Pronuncia di Compatibilità Ambientale n. 194 del 23.12.2015.</a:t>
            </a:r>
          </a:p>
          <a:p>
            <a:r>
              <a:rPr lang="it-IT" sz="1500" dirty="0">
                <a:effectLst/>
                <a:latin typeface="Calibri Light" panose="020F0302020204030204" pitchFamily="34" charset="0"/>
                <a:ea typeface="Arial" panose="020B0604020202020204" pitchFamily="34" charset="0"/>
                <a:cs typeface="Times New Roman" panose="02020603050405020304" pitchFamily="18" charset="0"/>
              </a:rPr>
              <a:t>In data 07/02/2022, Prot. N. GE 2022/0007630, la Provincia di Cremona trasmette Comunicazione motivi ostativi ai sensi della D.G.R. n. X/7860 del 12 febbraio 2018 e ai sensi dell’art 6, c. 10bis del D. Lgs. 152/06. ARCHIVIAZIONE ISTANZA</a:t>
            </a:r>
          </a:p>
          <a:p>
            <a:endParaRPr lang="it-IT" sz="1800" dirty="0">
              <a:effectLst/>
              <a:latin typeface="Calibri Light" panose="020F0302020204030204" pitchFamily="34" charset="0"/>
              <a:ea typeface="Arial" panose="020B0604020202020204" pitchFamily="34" charset="0"/>
              <a:cs typeface="Times New Roman" panose="02020603050405020304" pitchFamily="18" charset="0"/>
            </a:endParaRPr>
          </a:p>
          <a:p>
            <a:pPr algn="ctr"/>
            <a:endParaRPr lang="it-IT" dirty="0">
              <a:solidFill>
                <a:schemeClr val="tx1"/>
              </a:solidFill>
              <a:latin typeface="Calibri Light" panose="020F0302020204030204" pitchFamily="34" charset="0"/>
              <a:cs typeface="Calibri Light" panose="020F0302020204030204" pitchFamily="34" charset="0"/>
            </a:endParaRPr>
          </a:p>
          <a:p>
            <a:endParaRPr lang="it-IT" dirty="0">
              <a:latin typeface="Calibri Light" panose="020F0302020204030204" pitchFamily="34" charset="0"/>
              <a:cs typeface="Calibri Light" panose="020F0302020204030204" pitchFamily="34" charset="0"/>
            </a:endParaRPr>
          </a:p>
          <a:p>
            <a:endParaRPr lang="it-IT" dirty="0">
              <a:latin typeface="Calibri Light" panose="020F0302020204030204" pitchFamily="34" charset="0"/>
              <a:cs typeface="Calibri Light" panose="020F0302020204030204" pitchFamily="34" charset="0"/>
            </a:endParaRPr>
          </a:p>
        </p:txBody>
      </p:sp>
      <p:graphicFrame>
        <p:nvGraphicFramePr>
          <p:cNvPr id="6" name="Tabella 5">
            <a:extLst>
              <a:ext uri="{FF2B5EF4-FFF2-40B4-BE49-F238E27FC236}">
                <a16:creationId xmlns:a16="http://schemas.microsoft.com/office/drawing/2014/main" id="{01C0A853-579B-BF85-0A40-6AB6AECD3804}"/>
              </a:ext>
            </a:extLst>
          </p:cNvPr>
          <p:cNvGraphicFramePr>
            <a:graphicFrameLocks noGrp="1"/>
          </p:cNvGraphicFramePr>
          <p:nvPr>
            <p:extLst>
              <p:ext uri="{D42A27DB-BD31-4B8C-83A1-F6EECF244321}">
                <p14:modId xmlns:p14="http://schemas.microsoft.com/office/powerpoint/2010/main" val="133971072"/>
              </p:ext>
            </p:extLst>
          </p:nvPr>
        </p:nvGraphicFramePr>
        <p:xfrm>
          <a:off x="519113" y="2557289"/>
          <a:ext cx="9702353" cy="4176464"/>
        </p:xfrm>
        <a:graphic>
          <a:graphicData uri="http://schemas.openxmlformats.org/drawingml/2006/table">
            <a:tbl>
              <a:tblPr firstRow="1" firstCol="1" bandRow="1">
                <a:tableStyleId>{5C22544A-7EE6-4342-B048-85BDC9FD1C3A}</a:tableStyleId>
              </a:tblPr>
              <a:tblGrid>
                <a:gridCol w="4465166">
                  <a:extLst>
                    <a:ext uri="{9D8B030D-6E8A-4147-A177-3AD203B41FA5}">
                      <a16:colId xmlns:a16="http://schemas.microsoft.com/office/drawing/2014/main" val="20001"/>
                    </a:ext>
                  </a:extLst>
                </a:gridCol>
                <a:gridCol w="5237187">
                  <a:extLst>
                    <a:ext uri="{9D8B030D-6E8A-4147-A177-3AD203B41FA5}">
                      <a16:colId xmlns:a16="http://schemas.microsoft.com/office/drawing/2014/main" val="20004"/>
                    </a:ext>
                  </a:extLst>
                </a:gridCol>
              </a:tblGrid>
              <a:tr h="417278">
                <a:tc>
                  <a:txBody>
                    <a:bodyPr/>
                    <a:lstStyle/>
                    <a:p>
                      <a:pPr algn="ctr">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VINCOLI ESCLUDENTI</a:t>
                      </a:r>
                    </a:p>
                  </a:txBody>
                  <a:tcPr marL="40468" marR="40468" marT="0" marB="0" anchor="ctr" anchorCtr="1">
                    <a:solidFill>
                      <a:srgbClr val="007D52"/>
                    </a:solidFill>
                  </a:tcPr>
                </a:tc>
                <a:tc>
                  <a:txBody>
                    <a:bodyPr/>
                    <a:lstStyle/>
                    <a:p>
                      <a:pPr algn="just">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SUPERAMENTO</a:t>
                      </a:r>
                      <a:endParaRPr lang="it-IT" sz="1200" dirty="0">
                        <a:effectLst/>
                        <a:latin typeface="Calibri Light" panose="020F0302020204030204" pitchFamily="34" charset="0"/>
                        <a:ea typeface="Arial"/>
                        <a:cs typeface="Calibri Light" panose="020F0302020204030204" pitchFamily="34" charset="0"/>
                      </a:endParaRPr>
                    </a:p>
                  </a:txBody>
                  <a:tcPr marL="40468" marR="40468" marT="0" marB="0" anchor="ctr" anchorCtr="1">
                    <a:solidFill>
                      <a:srgbClr val="007D52"/>
                    </a:solidFill>
                  </a:tcPr>
                </a:tc>
                <a:extLst>
                  <a:ext uri="{0D108BD9-81ED-4DB2-BD59-A6C34878D82A}">
                    <a16:rowId xmlns:a16="http://schemas.microsoft.com/office/drawing/2014/main" val="10000"/>
                  </a:ext>
                </a:extLst>
              </a:tr>
              <a:tr h="3759186">
                <a:tc>
                  <a:txBody>
                    <a:bodyPr/>
                    <a:lstStyle/>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La porzione settentrionale dell’area di progetto è classificata dal PGRA come </a:t>
                      </a:r>
                      <a:r>
                        <a:rPr lang="it-IT" sz="1300" b="0" u="sng"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area allagabile</a:t>
                      </a:r>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 - scenario Pericolosità P3/H – </a:t>
                      </a:r>
                      <a:r>
                        <a:rPr lang="it-IT" sz="1300" b="0" u="sng"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Scenario frequente</a:t>
                      </a:r>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 “CRITERIO ESCLUDENTE” relativamente ai criteri per l'individuazione delle aree idonee e non idonee alla localizzazione degli impianti di smaltimento e di recupero dei rifiuti, ai sensi della DGR n° X/7860 del </a:t>
                      </a:r>
                      <a:endParaRPr lang="it-IT" sz="13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endParaRPr>
                    </a:p>
                  </a:txBody>
                  <a:tcPr marL="40468" marR="40468" marT="0" marB="0" anchor="ctr" anchorCtr="1">
                    <a:solidFill>
                      <a:schemeClr val="bg1">
                        <a:lumMod val="85000"/>
                      </a:schemeClr>
                    </a:solidFill>
                  </a:tcPr>
                </a:tc>
                <a:tc>
                  <a:txBody>
                    <a:bodyPr/>
                    <a:lstStyle/>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A fronte di macroscopiche evidenze tecniche e territoriali, circa anomalie e incongruenze della perimetrazione definita nel PGRA per l’area di Cascina Angiolina, è stata presentata ISTANZA DI MODIFICA DELLA PERIMETRAZIONE AREE A PERICOLOSITA’ E RISCHIO IDRAULICO alla Regione Lombardia.</a:t>
                      </a:r>
                    </a:p>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Gli approfondimenti puntuali del quadro conoscitivo hanno permesso di escludere il rischio di allagamento dell’area sopra indicata.</a:t>
                      </a:r>
                    </a:p>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A fronte delle predette evidenze, l’istruttoria condotta ha accertato l’assenza di rischio di allagamento in ambito PAI e PGRA.</a:t>
                      </a:r>
                    </a:p>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La Regione Lombardia ha rilasciato parere positivo allo stralcio di tali aree dalle mappe del PRGA con  DELIBERAZIONE N° XII / 104 Seduta del 03/04/2023. </a:t>
                      </a:r>
                    </a:p>
                    <a:p>
                      <a:r>
                        <a:rPr lang="it-IT" sz="1300" b="0"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A seguito di ciò </a:t>
                      </a:r>
                      <a:r>
                        <a:rPr lang="it-IT" sz="1300" b="0" u="sng" kern="1200" dirty="0">
                          <a:solidFill>
                            <a:schemeClr val="tx1"/>
                          </a:solidFill>
                          <a:effectLst/>
                          <a:latin typeface="Calibri Light" panose="020F0302020204030204" pitchFamily="34" charset="0"/>
                          <a:ea typeface="Calibri Light" panose="020F0302020204030204" pitchFamily="34" charset="0"/>
                          <a:cs typeface="Calibri Light" panose="020F0302020204030204" pitchFamily="34" charset="0"/>
                        </a:rPr>
                        <a:t>l’Autorità di bacino con Decreto n. 22 del 14/04/23 ha rilasciato ai sensi dell’ ART. 9 DELLA DELIBERAZIONE C. I. N. 4 DEL 17 DICEMBRE 2015 E S.M.I. - APPROVAZIONE DI UN "AGGIORNAMENTO DELLE MAPPE DELLA PERICOLOSITÀ E DEL RISCHIO DI ALLUVIONI DEL DISTRETTO IDROGRAFICO DEL FIUME PO RELATIVO AL RETICOLO SECONDARIO DI PIANURA (RSP): ROGGIA STANGA MARCHESA NEI COMUNI DI GRUMELLO CREMONESE ED UNITI E DI PIZZIGHETTONE (CR)"</a:t>
                      </a:r>
                    </a:p>
                  </a:txBody>
                  <a:tcPr marL="40468" marR="40468" marT="0" marB="0" anchor="ctr">
                    <a:solidFill>
                      <a:schemeClr val="bg1">
                        <a:lumMod val="8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75642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4058B50-E6C2-3F9F-F58B-3AF3D16A397D}"/>
              </a:ext>
            </a:extLst>
          </p:cNvPr>
          <p:cNvSpPr>
            <a:spLocks noGrp="1"/>
          </p:cNvSpPr>
          <p:nvPr>
            <p:ph type="title"/>
          </p:nvPr>
        </p:nvSpPr>
        <p:spPr>
          <a:xfrm>
            <a:off x="391319" y="829097"/>
            <a:ext cx="9762331" cy="658811"/>
          </a:xfrm>
        </p:spPr>
        <p:txBody>
          <a:bodyPr/>
          <a:lstStyle/>
          <a:p>
            <a:r>
              <a:rPr lang="it-IT" dirty="0"/>
              <a:t>Superamento vincoli escludenti e criticità</a:t>
            </a:r>
          </a:p>
        </p:txBody>
      </p:sp>
      <p:graphicFrame>
        <p:nvGraphicFramePr>
          <p:cNvPr id="4" name="Tabella 3">
            <a:extLst>
              <a:ext uri="{FF2B5EF4-FFF2-40B4-BE49-F238E27FC236}">
                <a16:creationId xmlns:a16="http://schemas.microsoft.com/office/drawing/2014/main" id="{C15D72D3-5775-4B21-77D8-6C2C4006F6E9}"/>
              </a:ext>
            </a:extLst>
          </p:cNvPr>
          <p:cNvGraphicFramePr>
            <a:graphicFrameLocks noGrp="1"/>
          </p:cNvGraphicFramePr>
          <p:nvPr>
            <p:extLst>
              <p:ext uri="{D42A27DB-BD31-4B8C-83A1-F6EECF244321}">
                <p14:modId xmlns:p14="http://schemas.microsoft.com/office/powerpoint/2010/main" val="2342709925"/>
              </p:ext>
            </p:extLst>
          </p:nvPr>
        </p:nvGraphicFramePr>
        <p:xfrm>
          <a:off x="534988" y="1477169"/>
          <a:ext cx="9705975" cy="5113395"/>
        </p:xfrm>
        <a:graphic>
          <a:graphicData uri="http://schemas.openxmlformats.org/drawingml/2006/table">
            <a:tbl>
              <a:tblPr firstRow="1" firstCol="1" bandRow="1">
                <a:tableStyleId>{5C22544A-7EE6-4342-B048-85BDC9FD1C3A}</a:tableStyleId>
              </a:tblPr>
              <a:tblGrid>
                <a:gridCol w="4848952">
                  <a:extLst>
                    <a:ext uri="{9D8B030D-6E8A-4147-A177-3AD203B41FA5}">
                      <a16:colId xmlns:a16="http://schemas.microsoft.com/office/drawing/2014/main" val="20001"/>
                    </a:ext>
                  </a:extLst>
                </a:gridCol>
                <a:gridCol w="4857023">
                  <a:extLst>
                    <a:ext uri="{9D8B030D-6E8A-4147-A177-3AD203B41FA5}">
                      <a16:colId xmlns:a16="http://schemas.microsoft.com/office/drawing/2014/main" val="20004"/>
                    </a:ext>
                  </a:extLst>
                </a:gridCol>
              </a:tblGrid>
              <a:tr h="580768">
                <a:tc>
                  <a:txBody>
                    <a:bodyPr/>
                    <a:lstStyle/>
                    <a:p>
                      <a:pPr algn="ctr">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CRITICITÀ</a:t>
                      </a:r>
                    </a:p>
                  </a:txBody>
                  <a:tcPr marL="40468" marR="40468" marT="0" marB="0" anchor="ctr" anchorCtr="1">
                    <a:solidFill>
                      <a:srgbClr val="007D52"/>
                    </a:solidFill>
                  </a:tcPr>
                </a:tc>
                <a:tc>
                  <a:txBody>
                    <a:bodyPr/>
                    <a:lstStyle/>
                    <a:p>
                      <a:pPr algn="just">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SUPERAMENTO</a:t>
                      </a:r>
                      <a:endParaRPr lang="it-IT" sz="1200" dirty="0">
                        <a:effectLst/>
                        <a:latin typeface="Calibri Light" panose="020F0302020204030204" pitchFamily="34" charset="0"/>
                        <a:ea typeface="Arial"/>
                        <a:cs typeface="Calibri Light" panose="020F0302020204030204" pitchFamily="34" charset="0"/>
                      </a:endParaRPr>
                    </a:p>
                  </a:txBody>
                  <a:tcPr marL="40468" marR="40468" marT="0" marB="0" anchor="ctr" anchorCtr="1">
                    <a:solidFill>
                      <a:srgbClr val="007D52"/>
                    </a:solidFill>
                  </a:tcPr>
                </a:tc>
                <a:extLst>
                  <a:ext uri="{0D108BD9-81ED-4DB2-BD59-A6C34878D82A}">
                    <a16:rowId xmlns:a16="http://schemas.microsoft.com/office/drawing/2014/main" val="10000"/>
                  </a:ext>
                </a:extLst>
              </a:tr>
              <a:tr h="658114">
                <a:tc>
                  <a:txBody>
                    <a:bodyPr/>
                    <a:lstStyle/>
                    <a:p>
                      <a:pPr algn="l">
                        <a:lnSpc>
                          <a:spcPct val="115000"/>
                        </a:lnSpc>
                        <a:spcBef>
                          <a:spcPts val="100"/>
                        </a:spcBef>
                        <a:spcAft>
                          <a:spcPts val="100"/>
                        </a:spcAft>
                      </a:pPr>
                      <a:r>
                        <a:rPr lang="it-IT" sz="1200" b="0" dirty="0">
                          <a:solidFill>
                            <a:schemeClr val="tx1"/>
                          </a:solidFill>
                          <a:effectLst/>
                          <a:latin typeface="+mn-lt"/>
                          <a:cs typeface="Calibri Light" panose="020F0302020204030204" pitchFamily="34" charset="0"/>
                        </a:rPr>
                        <a:t>Mancanza di documentazione di cui all’ istanza, presentata ai sensi dell’art. 20, comma 6, lettera a), della L.R. 20/2021. </a:t>
                      </a:r>
                    </a:p>
                  </a:txBody>
                  <a:tcPr marL="40468" marR="40468" marT="0" marB="0" anchor="ctr" anchorCtr="1">
                    <a:solidFill>
                      <a:schemeClr val="bg1">
                        <a:lumMod val="85000"/>
                      </a:schemeClr>
                    </a:solidFill>
                  </a:tcPr>
                </a:tc>
                <a:tc>
                  <a:txBody>
                    <a:bodyPr/>
                    <a:lstStyle/>
                    <a:p>
                      <a:pPr algn="l">
                        <a:lnSpc>
                          <a:spcPct val="115000"/>
                        </a:lnSpc>
                        <a:spcBef>
                          <a:spcPts val="200"/>
                        </a:spcBef>
                        <a:spcAft>
                          <a:spcPts val="200"/>
                        </a:spcAft>
                      </a:pPr>
                      <a:r>
                        <a:rPr lang="it-IT" sz="1200" dirty="0">
                          <a:solidFill>
                            <a:schemeClr val="tx1"/>
                          </a:solidFill>
                          <a:effectLst/>
                          <a:latin typeface="+mn-lt"/>
                          <a:cs typeface="Calibri Light" panose="020F0302020204030204" pitchFamily="34" charset="0"/>
                        </a:rPr>
                        <a:t>Come risulta dalla documentazione presentata è stata richiesta formale istanza di  recupero cava cessata ai sensi della Legge regionale 8/11/21 n. 20 art. 20 comma 6 lettera a)</a:t>
                      </a:r>
                    </a:p>
                    <a:p>
                      <a:pPr algn="l">
                        <a:lnSpc>
                          <a:spcPct val="115000"/>
                        </a:lnSpc>
                        <a:spcBef>
                          <a:spcPts val="200"/>
                        </a:spcBef>
                        <a:spcAft>
                          <a:spcPts val="200"/>
                        </a:spcAft>
                      </a:pPr>
                      <a:r>
                        <a:rPr lang="it-IT" sz="1200" dirty="0">
                          <a:solidFill>
                            <a:schemeClr val="tx1"/>
                          </a:solidFill>
                          <a:effectLst/>
                          <a:latin typeface="+mn-lt"/>
                          <a:cs typeface="Calibri Light" panose="020F0302020204030204" pitchFamily="34" charset="0"/>
                        </a:rPr>
                        <a:t>Unitamente all’istanza è stata presentata bozza della convenzione tra azienda e comune di Grumello in data 25-09-23 unitamente alla richiesta di parere. </a:t>
                      </a:r>
                    </a:p>
                    <a:p>
                      <a:pPr algn="l">
                        <a:lnSpc>
                          <a:spcPct val="115000"/>
                        </a:lnSpc>
                        <a:spcBef>
                          <a:spcPts val="200"/>
                        </a:spcBef>
                        <a:spcAft>
                          <a:spcPts val="200"/>
                        </a:spcAft>
                      </a:pPr>
                      <a:r>
                        <a:rPr lang="it-IT" sz="1200" dirty="0">
                          <a:solidFill>
                            <a:schemeClr val="tx1"/>
                          </a:solidFill>
                          <a:effectLst/>
                          <a:latin typeface="+mn-lt"/>
                          <a:cs typeface="Calibri Light" panose="020F0302020204030204" pitchFamily="34" charset="0"/>
                        </a:rPr>
                        <a:t>Il Comune non ha dato risposta a tale richiesta di convenzione </a:t>
                      </a:r>
                    </a:p>
                  </a:txBody>
                  <a:tcPr marL="40468" marR="40468" marT="0" marB="0" anchor="ctr">
                    <a:solidFill>
                      <a:schemeClr val="bg1">
                        <a:lumMod val="85000"/>
                      </a:schemeClr>
                    </a:solidFill>
                  </a:tcPr>
                </a:tc>
                <a:extLst>
                  <a:ext uri="{0D108BD9-81ED-4DB2-BD59-A6C34878D82A}">
                    <a16:rowId xmlns:a16="http://schemas.microsoft.com/office/drawing/2014/main" val="10002"/>
                  </a:ext>
                </a:extLst>
              </a:tr>
              <a:tr h="448046">
                <a:tc>
                  <a:txBody>
                    <a:bodyPr/>
                    <a:lstStyle/>
                    <a:p>
                      <a:pPr algn="l">
                        <a:lnSpc>
                          <a:spcPct val="115000"/>
                        </a:lnSpc>
                        <a:spcBef>
                          <a:spcPts val="100"/>
                        </a:spcBef>
                        <a:spcAft>
                          <a:spcPts val="100"/>
                        </a:spcAft>
                      </a:pPr>
                      <a:r>
                        <a:rPr lang="it-IT" sz="1200" b="0" dirty="0">
                          <a:solidFill>
                            <a:schemeClr val="tx1"/>
                          </a:solidFill>
                          <a:effectLst/>
                          <a:latin typeface="+mn-lt"/>
                          <a:cs typeface="Calibri Light" panose="020F0302020204030204" pitchFamily="34" charset="0"/>
                        </a:rPr>
                        <a:t>L’istanza PAU è finalizzata all’ottenimento di un’autorizzazione all’esecuzione dell’intervento di interramento della linea elettrica MT che risulta avanzata da un soggetto che non è ne il gestore dell’impianto stesso, ne il concessionario della distribuzione locale di energia elettrica in MT e, pertanto, ai sensi della L.R. 52/1982 </a:t>
                      </a:r>
                      <a:r>
                        <a:rPr lang="it-IT" sz="1200" b="0" dirty="0" err="1">
                          <a:solidFill>
                            <a:schemeClr val="tx1"/>
                          </a:solidFill>
                          <a:effectLst/>
                          <a:latin typeface="+mn-lt"/>
                          <a:cs typeface="Calibri Light" panose="020F0302020204030204" pitchFamily="34" charset="0"/>
                        </a:rPr>
                        <a:t>smi</a:t>
                      </a:r>
                      <a:r>
                        <a:rPr lang="it-IT" sz="1200" b="0" dirty="0">
                          <a:solidFill>
                            <a:schemeClr val="tx1"/>
                          </a:solidFill>
                          <a:effectLst/>
                          <a:latin typeface="+mn-lt"/>
                          <a:cs typeface="Calibri Light" panose="020F0302020204030204" pitchFamily="34" charset="0"/>
                        </a:rPr>
                        <a:t>, non può essere accolta così come è stata formulata.</a:t>
                      </a:r>
                    </a:p>
                  </a:txBody>
                  <a:tcPr marL="40468" marR="40468" marT="0" marB="0" anchor="ctr" anchorCtr="1">
                    <a:solidFill>
                      <a:schemeClr val="bg1">
                        <a:lumMod val="95000"/>
                      </a:schemeClr>
                    </a:solidFill>
                  </a:tcPr>
                </a:tc>
                <a:tc>
                  <a:txBody>
                    <a:bodyPr/>
                    <a:lstStyle/>
                    <a:p>
                      <a:pPr algn="l">
                        <a:lnSpc>
                          <a:spcPct val="115000"/>
                        </a:lnSpc>
                        <a:spcBef>
                          <a:spcPts val="200"/>
                        </a:spcBef>
                        <a:spcAft>
                          <a:spcPts val="200"/>
                        </a:spcAft>
                      </a:pPr>
                      <a:r>
                        <a:rPr lang="it-IT" sz="1200" dirty="0">
                          <a:solidFill>
                            <a:schemeClr val="tx1"/>
                          </a:solidFill>
                          <a:effectLst/>
                          <a:latin typeface="+mn-lt"/>
                          <a:cs typeface="Calibri Light" panose="020F0302020204030204" pitchFamily="34" charset="0"/>
                        </a:rPr>
                        <a:t>A seguito degli aggiornamenti progettuali, non è più necessario lo spostamento della linea MT. Non è infatti più prevista la realizzazione dell’impianto di inertizzazione e, pertanto, non sussiste più il rischio di interferenza della linea MT con le operazioni di approntamento e gestione del medesimo impianto.</a:t>
                      </a:r>
                      <a:endParaRPr lang="it-IT" sz="12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410561312"/>
                  </a:ext>
                </a:extLst>
              </a:tr>
              <a:tr h="580768">
                <a:tc>
                  <a:txBody>
                    <a:bodyPr/>
                    <a:lstStyle/>
                    <a:p>
                      <a:pPr marL="0" marR="0" lvl="0" indent="0" algn="l" defTabSz="456972" rtl="0" eaLnBrk="1" fontAlgn="auto" latinLnBrk="0" hangingPunct="1">
                        <a:lnSpc>
                          <a:spcPct val="115000"/>
                        </a:lnSpc>
                        <a:spcBef>
                          <a:spcPts val="100"/>
                        </a:spcBef>
                        <a:spcAft>
                          <a:spcPts val="100"/>
                        </a:spcAft>
                        <a:buClrTx/>
                        <a:buSzTx/>
                        <a:buFontTx/>
                        <a:buNone/>
                        <a:tabLst/>
                        <a:defRPr/>
                      </a:pPr>
                      <a:r>
                        <a:rPr lang="it-IT" sz="1200" b="0" dirty="0">
                          <a:solidFill>
                            <a:schemeClr val="tx1"/>
                          </a:solidFill>
                          <a:effectLst/>
                          <a:latin typeface="+mn-lt"/>
                          <a:ea typeface="Arial"/>
                          <a:cs typeface="Calibri Light" panose="020F0302020204030204" pitchFamily="34" charset="0"/>
                        </a:rPr>
                        <a:t>Non risulta allegata all’istanza in atti alcun documento che attesti la piena effettiva disponibilità al Proponente dell’area</a:t>
                      </a:r>
                    </a:p>
                  </a:txBody>
                  <a:tcPr marL="40468" marR="40468" marT="0" marB="0" anchor="ctr" anchorCtr="1">
                    <a:solidFill>
                      <a:schemeClr val="bg1">
                        <a:lumMod val="85000"/>
                      </a:schemeClr>
                    </a:solidFill>
                  </a:tcPr>
                </a:tc>
                <a:tc>
                  <a:txBody>
                    <a:bodyPr/>
                    <a:lstStyle/>
                    <a:p>
                      <a:pPr algn="l">
                        <a:lnSpc>
                          <a:spcPct val="115000"/>
                        </a:lnSpc>
                        <a:spcBef>
                          <a:spcPts val="200"/>
                        </a:spcBef>
                        <a:spcAft>
                          <a:spcPts val="200"/>
                        </a:spcAft>
                      </a:pPr>
                      <a:r>
                        <a:rPr lang="it-IT" sz="1200" dirty="0">
                          <a:solidFill>
                            <a:schemeClr val="tx1"/>
                          </a:solidFill>
                          <a:effectLst/>
                          <a:latin typeface="+mn-lt"/>
                          <a:ea typeface="Arial"/>
                          <a:cs typeface="Calibri Light" panose="020F0302020204030204" pitchFamily="34" charset="0"/>
                        </a:rPr>
                        <a:t>Sono stati allegati all’istanza i documenti indicanti la disponibilità delle aree di progetto</a:t>
                      </a:r>
                    </a:p>
                  </a:txBody>
                  <a:tcPr marL="40468" marR="40468" marT="0" marB="0" anchor="ctr">
                    <a:solidFill>
                      <a:schemeClr val="bg1">
                        <a:lumMod val="85000"/>
                      </a:schemeClr>
                    </a:solidFill>
                  </a:tcPr>
                </a:tc>
                <a:extLst>
                  <a:ext uri="{0D108BD9-81ED-4DB2-BD59-A6C34878D82A}">
                    <a16:rowId xmlns:a16="http://schemas.microsoft.com/office/drawing/2014/main" val="10003"/>
                  </a:ext>
                </a:extLst>
              </a:tr>
              <a:tr h="879944">
                <a:tc>
                  <a:txBody>
                    <a:bodyPr/>
                    <a:lstStyle/>
                    <a:p>
                      <a:pPr algn="l">
                        <a:lnSpc>
                          <a:spcPct val="115000"/>
                        </a:lnSpc>
                        <a:spcBef>
                          <a:spcPts val="100"/>
                        </a:spcBef>
                        <a:spcAft>
                          <a:spcPts val="100"/>
                        </a:spcAft>
                      </a:pPr>
                      <a:r>
                        <a:rPr lang="it-IT" sz="1200" b="0" dirty="0">
                          <a:solidFill>
                            <a:schemeClr val="tx1"/>
                          </a:solidFill>
                          <a:effectLst/>
                          <a:latin typeface="+mn-lt"/>
                          <a:ea typeface="Arial"/>
                          <a:cs typeface="Calibri Light" panose="020F0302020204030204" pitchFamily="34" charset="0"/>
                        </a:rPr>
                        <a:t>Attestazione della cessazione della cava con verifica dell’assetto dell’area da parte dell’Autorità di vigilanza (Comune di Grumello Cremonese). Tale fattispecie potrà essere valutata anche nel PAU attivato dall’attuale proprietario dell’area</a:t>
                      </a:r>
                    </a:p>
                    <a:p>
                      <a:pPr algn="l">
                        <a:lnSpc>
                          <a:spcPct val="115000"/>
                        </a:lnSpc>
                        <a:spcBef>
                          <a:spcPts val="100"/>
                        </a:spcBef>
                        <a:spcAft>
                          <a:spcPts val="100"/>
                        </a:spcAft>
                      </a:pPr>
                      <a:endParaRPr lang="it-IT" sz="12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95000"/>
                      </a:schemeClr>
                    </a:solidFill>
                  </a:tcPr>
                </a:tc>
                <a:tc>
                  <a:txBody>
                    <a:bodyPr/>
                    <a:lstStyle/>
                    <a:p>
                      <a:pPr algn="l">
                        <a:lnSpc>
                          <a:spcPct val="115000"/>
                        </a:lnSpc>
                        <a:spcBef>
                          <a:spcPts val="200"/>
                        </a:spcBef>
                        <a:spcAft>
                          <a:spcPts val="200"/>
                        </a:spcAft>
                      </a:pPr>
                      <a:r>
                        <a:rPr lang="it-IT" sz="1200" dirty="0">
                          <a:solidFill>
                            <a:schemeClr val="tx1"/>
                          </a:solidFill>
                          <a:effectLst/>
                          <a:latin typeface="+mn-lt"/>
                          <a:ea typeface="Arial"/>
                          <a:cs typeface="Calibri Light" panose="020F0302020204030204" pitchFamily="34" charset="0"/>
                        </a:rPr>
                        <a:t>Il progetto presentato prevede il coordinamento fra le attività di bonifica, ripristino della cava e approntamento discarica secondo specifico cronoprogramma realizzativo dei lotti. </a:t>
                      </a:r>
                    </a:p>
                    <a:p>
                      <a:pPr algn="l">
                        <a:lnSpc>
                          <a:spcPct val="115000"/>
                        </a:lnSpc>
                        <a:spcBef>
                          <a:spcPts val="200"/>
                        </a:spcBef>
                        <a:spcAft>
                          <a:spcPts val="200"/>
                        </a:spcAft>
                      </a:pPr>
                      <a:r>
                        <a:rPr lang="it-IT" sz="1200" dirty="0">
                          <a:solidFill>
                            <a:schemeClr val="tx1"/>
                          </a:solidFill>
                          <a:effectLst/>
                          <a:latin typeface="+mn-lt"/>
                          <a:ea typeface="Arial"/>
                          <a:cs typeface="Calibri Light" panose="020F0302020204030204" pitchFamily="34" charset="0"/>
                        </a:rPr>
                        <a:t>L’azienda ha presentato istanza di coltivazione di cava cessata e proposta di convenzione al Comune di Grumello.</a:t>
                      </a:r>
                    </a:p>
                    <a:p>
                      <a:pPr algn="l">
                        <a:lnSpc>
                          <a:spcPct val="115000"/>
                        </a:lnSpc>
                        <a:spcBef>
                          <a:spcPts val="200"/>
                        </a:spcBef>
                        <a:spcAft>
                          <a:spcPts val="200"/>
                        </a:spcAft>
                      </a:pPr>
                      <a:endParaRPr lang="it-IT" sz="12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99830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1266826"/>
            <a:ext cx="9762331" cy="522566"/>
          </a:xfrm>
        </p:spPr>
        <p:txBody>
          <a:bodyPr lIns="91394" tIns="45698" rIns="91394" bIns="45698"/>
          <a:lstStyle/>
          <a:p>
            <a:r>
              <a:rPr lang="it-IT" dirty="0">
                <a:latin typeface="Calibri Light" panose="020F0302020204030204" pitchFamily="34" charset="0"/>
                <a:cs typeface="Calibri Light" panose="020F0302020204030204" pitchFamily="34" charset="0"/>
              </a:rPr>
              <a:t>Localizzazione</a:t>
            </a:r>
            <a:br>
              <a:rPr lang="it-IT" dirty="0">
                <a:latin typeface="Calibri Light" panose="020F0302020204030204" pitchFamily="34" charset="0"/>
                <a:cs typeface="Calibri Light" panose="020F0302020204030204" pitchFamily="34" charset="0"/>
              </a:rPr>
            </a:br>
            <a:br>
              <a:rPr lang="it-IT" dirty="0">
                <a:latin typeface="Calibri Light" panose="020F0302020204030204" pitchFamily="34" charset="0"/>
                <a:cs typeface="Calibri Light" panose="020F0302020204030204" pitchFamily="34" charset="0"/>
              </a:rPr>
            </a:br>
            <a:br>
              <a:rPr lang="it-IT" dirty="0">
                <a:latin typeface="Calibri Light" panose="020F0302020204030204" pitchFamily="34" charset="0"/>
                <a:cs typeface="Calibri Light" panose="020F0302020204030204" pitchFamily="34" charset="0"/>
              </a:rPr>
            </a:br>
            <a:endParaRPr lang="it-IT" dirty="0">
              <a:latin typeface="Calibri Light" panose="020F0302020204030204" pitchFamily="34" charset="0"/>
              <a:cs typeface="Calibri Light" panose="020F0302020204030204" pitchFamily="34" charset="0"/>
            </a:endParaRPr>
          </a:p>
        </p:txBody>
      </p:sp>
      <p:pic>
        <p:nvPicPr>
          <p:cNvPr id="4" name="Segnaposto contenuto 3">
            <a:extLst>
              <a:ext uri="{FF2B5EF4-FFF2-40B4-BE49-F238E27FC236}">
                <a16:creationId xmlns:a16="http://schemas.microsoft.com/office/drawing/2014/main" id="{4D4988A1-16E1-BF0E-7B51-BB9C3AEB1EDB}"/>
              </a:ext>
            </a:extLst>
          </p:cNvPr>
          <p:cNvPicPr>
            <a:picLocks noGrp="1" noChangeAspect="1"/>
          </p:cNvPicPr>
          <p:nvPr>
            <p:ph idx="1"/>
          </p:nvPr>
        </p:nvPicPr>
        <p:blipFill rotWithShape="1">
          <a:blip r:embed="rId2"/>
          <a:srcRect t="5662" r="8861"/>
          <a:stretch/>
        </p:blipFill>
        <p:spPr bwMode="auto">
          <a:xfrm>
            <a:off x="5416327" y="3251061"/>
            <a:ext cx="4799860" cy="3240000"/>
          </a:xfrm>
          <a:prstGeom prst="rect">
            <a:avLst/>
          </a:prstGeom>
          <a:ln>
            <a:noFill/>
          </a:ln>
          <a:extLst>
            <a:ext uri="{53640926-AAD7-44D8-BBD7-CCE9431645EC}">
              <a14:shadowObscured xmlns:a14="http://schemas.microsoft.com/office/drawing/2010/main"/>
            </a:ext>
          </a:extLst>
        </p:spPr>
      </p:pic>
      <p:pic>
        <p:nvPicPr>
          <p:cNvPr id="3" name="Immagine 2">
            <a:extLst>
              <a:ext uri="{FF2B5EF4-FFF2-40B4-BE49-F238E27FC236}">
                <a16:creationId xmlns:a16="http://schemas.microsoft.com/office/drawing/2014/main" id="{089CD452-AC48-1406-2D02-6DA15AF0DBCF}"/>
              </a:ext>
            </a:extLst>
          </p:cNvPr>
          <p:cNvPicPr>
            <a:picLocks noChangeAspect="1"/>
          </p:cNvPicPr>
          <p:nvPr/>
        </p:nvPicPr>
        <p:blipFill>
          <a:blip r:embed="rId3"/>
          <a:stretch>
            <a:fillRect/>
          </a:stretch>
        </p:blipFill>
        <p:spPr>
          <a:xfrm>
            <a:off x="2608015" y="29047"/>
            <a:ext cx="4824536" cy="747544"/>
          </a:xfrm>
          <a:prstGeom prst="rect">
            <a:avLst/>
          </a:prstGeom>
        </p:spPr>
      </p:pic>
      <p:sp>
        <p:nvSpPr>
          <p:cNvPr id="8" name="Segnaposto contenuto 2">
            <a:extLst>
              <a:ext uri="{FF2B5EF4-FFF2-40B4-BE49-F238E27FC236}">
                <a16:creationId xmlns:a16="http://schemas.microsoft.com/office/drawing/2014/main" id="{7354A8A4-0003-4F07-52CC-53478D8B6AC8}"/>
              </a:ext>
            </a:extLst>
          </p:cNvPr>
          <p:cNvSpPr txBox="1">
            <a:spLocks/>
          </p:cNvSpPr>
          <p:nvPr/>
        </p:nvSpPr>
        <p:spPr>
          <a:xfrm>
            <a:off x="458788" y="1952625"/>
            <a:ext cx="9694862" cy="1036712"/>
          </a:xfrm>
          <a:prstGeom prst="rect">
            <a:avLst/>
          </a:prstGeom>
        </p:spPr>
        <p:txBody>
          <a:bodyPr lIns="91394" tIns="45698" rIns="91394" bIns="45698"/>
          <a:lstStyle>
            <a:lvl1pPr marL="342731" indent="-342731" defTabSz="456972">
              <a:spcBef>
                <a:spcPct val="20000"/>
              </a:spcBef>
              <a:buFont typeface="Arial"/>
              <a:buNone/>
              <a:defRPr sz="1600">
                <a:solidFill>
                  <a:schemeClr val="tx1">
                    <a:lumMod val="65000"/>
                    <a:lumOff val="35000"/>
                  </a:schemeClr>
                </a:solidFill>
                <a:latin typeface="Calibri Light" panose="020F0302020204030204" pitchFamily="34" charset="0"/>
                <a:cs typeface="Calibri Light" panose="020F0302020204030204" pitchFamily="34" charset="0"/>
              </a:defRPr>
            </a:lvl1pPr>
            <a:lvl2pPr marL="742583" indent="-285609"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2pPr>
            <a:lvl3pPr marL="1142434"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3pPr>
            <a:lvl4pPr marL="1599409"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4pPr>
            <a:lvl5pPr marL="2056383"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5pPr>
            <a:lvl6pPr marL="2513357" indent="-228488" defTabSz="456972">
              <a:spcBef>
                <a:spcPct val="20000"/>
              </a:spcBef>
              <a:buFont typeface="Arial"/>
              <a:buChar char="•"/>
            </a:lvl6pPr>
            <a:lvl7pPr marL="2970330" indent="-228488" defTabSz="456972">
              <a:spcBef>
                <a:spcPct val="20000"/>
              </a:spcBef>
              <a:buFont typeface="Arial"/>
              <a:buChar char="•"/>
            </a:lvl7pPr>
            <a:lvl8pPr marL="3427305" indent="-228488" defTabSz="456972">
              <a:spcBef>
                <a:spcPct val="20000"/>
              </a:spcBef>
              <a:buFont typeface="Arial"/>
              <a:buChar char="•"/>
            </a:lvl8pPr>
            <a:lvl9pPr marL="3884280" indent="-228488" defTabSz="456972">
              <a:spcBef>
                <a:spcPct val="20000"/>
              </a:spcBef>
              <a:buFont typeface="Arial"/>
              <a:buChar char="•"/>
            </a:lvl9pPr>
          </a:lstStyle>
          <a:p>
            <a:r>
              <a:rPr lang="it-IT" altLang="it-IT" dirty="0"/>
              <a:t>Il progetto è localizzato nella parte meridionale della provincia di Cremona, circa 12 km a ovest della città di Cremona e circa 2,5 km a nord del fiume Adda, in zona principalmente a vocazione agricola. </a:t>
            </a:r>
          </a:p>
          <a:p>
            <a:r>
              <a:rPr lang="it-IT" altLang="it-IT" dirty="0"/>
              <a:t>L’impianto di progetto verrà localizzato in una porzione di territorio dell’estensione di circa 15 ettari.</a:t>
            </a:r>
          </a:p>
          <a:p>
            <a:endParaRPr lang="it-IT" dirty="0"/>
          </a:p>
        </p:txBody>
      </p:sp>
      <p:pic>
        <p:nvPicPr>
          <p:cNvPr id="12" name="Immagine 11">
            <a:extLst>
              <a:ext uri="{FF2B5EF4-FFF2-40B4-BE49-F238E27FC236}">
                <a16:creationId xmlns:a16="http://schemas.microsoft.com/office/drawing/2014/main" id="{73279C7B-85CF-5977-80AF-8C09A7947D1F}"/>
              </a:ext>
            </a:extLst>
          </p:cNvPr>
          <p:cNvPicPr>
            <a:picLocks noChangeAspect="1"/>
          </p:cNvPicPr>
          <p:nvPr/>
        </p:nvPicPr>
        <p:blipFill rotWithShape="1">
          <a:blip r:embed="rId4"/>
          <a:srcRect t="8517" b="5691"/>
          <a:stretch/>
        </p:blipFill>
        <p:spPr>
          <a:xfrm>
            <a:off x="659149" y="3251061"/>
            <a:ext cx="4221624" cy="3240000"/>
          </a:xfrm>
          <a:prstGeom prst="rect">
            <a:avLst/>
          </a:prstGeom>
        </p:spPr>
      </p:pic>
    </p:spTree>
    <p:extLst>
      <p:ext uri="{BB962C8B-B14F-4D97-AF65-F5344CB8AC3E}">
        <p14:creationId xmlns:p14="http://schemas.microsoft.com/office/powerpoint/2010/main" val="2284585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911377"/>
            <a:ext cx="9762331" cy="658811"/>
          </a:xfrm>
        </p:spPr>
        <p:txBody>
          <a:bodyPr lIns="91394" tIns="45698" rIns="91394" bIns="45698"/>
          <a:lstStyle/>
          <a:p>
            <a:r>
              <a:rPr lang="it-IT" dirty="0">
                <a:latin typeface="Calibri Light" panose="020F0302020204030204" pitchFamily="34" charset="0"/>
                <a:cs typeface="Calibri Light" panose="020F0302020204030204" pitchFamily="34" charset="0"/>
              </a:rPr>
              <a:t>Stato di fatto dell’area di progetto</a:t>
            </a:r>
          </a:p>
        </p:txBody>
      </p:sp>
      <p:pic>
        <p:nvPicPr>
          <p:cNvPr id="4" name="Immagine 3">
            <a:extLst>
              <a:ext uri="{FF2B5EF4-FFF2-40B4-BE49-F238E27FC236}">
                <a16:creationId xmlns:a16="http://schemas.microsoft.com/office/drawing/2014/main" id="{F3A84166-5C0E-5A0F-70F6-B9DE68E3A51A}"/>
              </a:ext>
            </a:extLst>
          </p:cNvPr>
          <p:cNvPicPr>
            <a:picLocks noChangeAspect="1"/>
          </p:cNvPicPr>
          <p:nvPr/>
        </p:nvPicPr>
        <p:blipFill>
          <a:blip r:embed="rId2"/>
          <a:stretch>
            <a:fillRect/>
          </a:stretch>
        </p:blipFill>
        <p:spPr>
          <a:xfrm>
            <a:off x="2608015" y="29047"/>
            <a:ext cx="4824536" cy="747544"/>
          </a:xfrm>
          <a:prstGeom prst="rect">
            <a:avLst/>
          </a:prstGeom>
        </p:spPr>
      </p:pic>
      <p:sp>
        <p:nvSpPr>
          <p:cNvPr id="3" name="Segnaposto contenuto 2">
            <a:extLst>
              <a:ext uri="{FF2B5EF4-FFF2-40B4-BE49-F238E27FC236}">
                <a16:creationId xmlns:a16="http://schemas.microsoft.com/office/drawing/2014/main" id="{ECC28347-9C07-7054-BEF1-FD98457A0A40}"/>
              </a:ext>
            </a:extLst>
          </p:cNvPr>
          <p:cNvSpPr>
            <a:spLocks noGrp="1"/>
          </p:cNvSpPr>
          <p:nvPr>
            <p:ph idx="1"/>
          </p:nvPr>
        </p:nvSpPr>
        <p:spPr>
          <a:xfrm>
            <a:off x="458788" y="1685925"/>
            <a:ext cx="4165451" cy="4191000"/>
          </a:xfrm>
        </p:spPr>
        <p:txBody>
          <a:bodyPr/>
          <a:lstStyle/>
          <a:p>
            <a:pPr algn="just"/>
            <a:r>
              <a:rPr lang="it-IT" altLang="it-IT" sz="1800" dirty="0">
                <a:solidFill>
                  <a:schemeClr val="tx1"/>
                </a:solidFill>
                <a:latin typeface="+mn-lt"/>
                <a:cs typeface="Calibri Light" panose="020F0302020204030204" pitchFamily="34" charset="0"/>
              </a:rPr>
              <a:t>Il sito di progetto è stato nel passato interessato da un’attività estrattiva autorizzata come cava di sabbia e ghiaia (Piano provinciale cave - ATE g16), ad eccezione della porzione di Cascina Angiolina.</a:t>
            </a:r>
          </a:p>
          <a:p>
            <a:pPr algn="just"/>
            <a:r>
              <a:rPr lang="it-IT" altLang="it-IT" sz="1800" dirty="0">
                <a:solidFill>
                  <a:schemeClr val="tx1"/>
                </a:solidFill>
                <a:latin typeface="+mn-lt"/>
                <a:cs typeface="Calibri Light" panose="020F0302020204030204" pitchFamily="34" charset="0"/>
              </a:rPr>
              <a:t>A seguito di accertamenti tecnici finalizzati a verificare il rispetto delle prescrizioni autorizzative e la corretta applicazione delle norme ambientali, parte dei materiali rinvenuti in sito ed utilizzati a riempimento delle depressioni di cava, sono stati in parte giuridicamente inquadrati come rifiuti e quindi giudicati non impiegabili e difformi per il recupero ambientale del sito rispetto a quanto assentito.</a:t>
            </a:r>
          </a:p>
          <a:p>
            <a:pPr algn="just"/>
            <a:endParaRPr lang="it-IT" altLang="it-IT" sz="1800" dirty="0">
              <a:latin typeface="Calibri Light" panose="020F0302020204030204" pitchFamily="34" charset="0"/>
              <a:cs typeface="Calibri Light" panose="020F0302020204030204" pitchFamily="34" charset="0"/>
            </a:endParaRPr>
          </a:p>
          <a:p>
            <a:pPr algn="just"/>
            <a:endParaRPr lang="it-IT" altLang="it-IT" sz="1800" dirty="0">
              <a:latin typeface="Calibri Light" panose="020F0302020204030204" pitchFamily="34" charset="0"/>
              <a:cs typeface="Calibri Light" panose="020F0302020204030204" pitchFamily="34" charset="0"/>
            </a:endParaRPr>
          </a:p>
          <a:p>
            <a:endParaRPr lang="it-IT" altLang="it-IT" sz="1800" dirty="0">
              <a:latin typeface="Calibri Light" panose="020F0302020204030204" pitchFamily="34" charset="0"/>
              <a:cs typeface="Calibri Light" panose="020F0302020204030204" pitchFamily="34" charset="0"/>
            </a:endParaRPr>
          </a:p>
          <a:p>
            <a:endParaRPr lang="it-IT" altLang="it-IT" sz="1800" dirty="0">
              <a:latin typeface="Calibri Light" panose="020F0302020204030204" pitchFamily="34" charset="0"/>
              <a:cs typeface="Calibri Light" panose="020F0302020204030204" pitchFamily="34" charset="0"/>
            </a:endParaRPr>
          </a:p>
          <a:p>
            <a:endParaRPr lang="it-IT" sz="1800" dirty="0">
              <a:latin typeface="Calibri Light" panose="020F0302020204030204" pitchFamily="34" charset="0"/>
              <a:cs typeface="Calibri Light" panose="020F0302020204030204" pitchFamily="34" charset="0"/>
            </a:endParaRPr>
          </a:p>
        </p:txBody>
      </p:sp>
      <p:grpSp>
        <p:nvGrpSpPr>
          <p:cNvPr id="5" name="Gruppo 4">
            <a:extLst>
              <a:ext uri="{FF2B5EF4-FFF2-40B4-BE49-F238E27FC236}">
                <a16:creationId xmlns:a16="http://schemas.microsoft.com/office/drawing/2014/main" id="{F20ADB9E-C692-3427-8352-025B03ADDA03}"/>
              </a:ext>
            </a:extLst>
          </p:cNvPr>
          <p:cNvGrpSpPr>
            <a:grpSpLocks noChangeAspect="1"/>
          </p:cNvGrpSpPr>
          <p:nvPr/>
        </p:nvGrpSpPr>
        <p:grpSpPr>
          <a:xfrm>
            <a:off x="5329621" y="2096309"/>
            <a:ext cx="4824029" cy="3701340"/>
            <a:chOff x="735807" y="1266825"/>
            <a:chExt cx="6872622" cy="5273167"/>
          </a:xfrm>
        </p:grpSpPr>
        <p:pic>
          <p:nvPicPr>
            <p:cNvPr id="6" name="Immagine 5">
              <a:extLst>
                <a:ext uri="{FF2B5EF4-FFF2-40B4-BE49-F238E27FC236}">
                  <a16:creationId xmlns:a16="http://schemas.microsoft.com/office/drawing/2014/main" id="{B31019C3-7243-6ABD-9EB5-72FAC6ED557C}"/>
                </a:ext>
              </a:extLst>
            </p:cNvPr>
            <p:cNvPicPr>
              <a:picLocks noChangeAspect="1"/>
            </p:cNvPicPr>
            <p:nvPr/>
          </p:nvPicPr>
          <p:blipFill>
            <a:blip r:embed="rId3"/>
            <a:stretch>
              <a:fillRect/>
            </a:stretch>
          </p:blipFill>
          <p:spPr>
            <a:xfrm>
              <a:off x="735807" y="1266825"/>
              <a:ext cx="6872622" cy="5273167"/>
            </a:xfrm>
            <a:prstGeom prst="rect">
              <a:avLst/>
            </a:prstGeom>
          </p:spPr>
        </p:pic>
        <p:sp>
          <p:nvSpPr>
            <p:cNvPr id="7" name="Figura a mano libera: forma 6">
              <a:extLst>
                <a:ext uri="{FF2B5EF4-FFF2-40B4-BE49-F238E27FC236}">
                  <a16:creationId xmlns:a16="http://schemas.microsoft.com/office/drawing/2014/main" id="{3512E3F5-2D1F-E947-982A-14073999B3DD}"/>
                </a:ext>
              </a:extLst>
            </p:cNvPr>
            <p:cNvSpPr/>
            <p:nvPr/>
          </p:nvSpPr>
          <p:spPr>
            <a:xfrm>
              <a:off x="1302209" y="2310821"/>
              <a:ext cx="5577840" cy="2644140"/>
            </a:xfrm>
            <a:custGeom>
              <a:avLst/>
              <a:gdLst>
                <a:gd name="connsiteX0" fmla="*/ 0 w 5577840"/>
                <a:gd name="connsiteY0" fmla="*/ 106680 h 2644140"/>
                <a:gd name="connsiteX1" fmla="*/ 510540 w 5577840"/>
                <a:gd name="connsiteY1" fmla="*/ 30480 h 2644140"/>
                <a:gd name="connsiteX2" fmla="*/ 1615440 w 5577840"/>
                <a:gd name="connsiteY2" fmla="*/ 0 h 2644140"/>
                <a:gd name="connsiteX3" fmla="*/ 2415540 w 5577840"/>
                <a:gd name="connsiteY3" fmla="*/ 7620 h 2644140"/>
                <a:gd name="connsiteX4" fmla="*/ 3048000 w 5577840"/>
                <a:gd name="connsiteY4" fmla="*/ 0 h 2644140"/>
                <a:gd name="connsiteX5" fmla="*/ 3124200 w 5577840"/>
                <a:gd name="connsiteY5" fmla="*/ 281940 h 2644140"/>
                <a:gd name="connsiteX6" fmla="*/ 4000500 w 5577840"/>
                <a:gd name="connsiteY6" fmla="*/ 342900 h 2644140"/>
                <a:gd name="connsiteX7" fmla="*/ 5577840 w 5577840"/>
                <a:gd name="connsiteY7" fmla="*/ 2560320 h 2644140"/>
                <a:gd name="connsiteX8" fmla="*/ 3992880 w 5577840"/>
                <a:gd name="connsiteY8" fmla="*/ 2644140 h 2644140"/>
                <a:gd name="connsiteX9" fmla="*/ 4038600 w 5577840"/>
                <a:gd name="connsiteY9" fmla="*/ 2263140 h 2644140"/>
                <a:gd name="connsiteX10" fmla="*/ 3505200 w 5577840"/>
                <a:gd name="connsiteY10" fmla="*/ 1844040 h 2644140"/>
                <a:gd name="connsiteX11" fmla="*/ 2926080 w 5577840"/>
                <a:gd name="connsiteY11" fmla="*/ 1485900 h 2644140"/>
                <a:gd name="connsiteX12" fmla="*/ 1402080 w 5577840"/>
                <a:gd name="connsiteY12" fmla="*/ 784860 h 2644140"/>
                <a:gd name="connsiteX13" fmla="*/ 830580 w 5577840"/>
                <a:gd name="connsiteY13" fmla="*/ 457200 h 2644140"/>
                <a:gd name="connsiteX14" fmla="*/ 464820 w 5577840"/>
                <a:gd name="connsiteY14" fmla="*/ 281940 h 2644140"/>
                <a:gd name="connsiteX15" fmla="*/ 213360 w 5577840"/>
                <a:gd name="connsiteY15" fmla="*/ 190500 h 2644140"/>
                <a:gd name="connsiteX16" fmla="*/ 0 w 5577840"/>
                <a:gd name="connsiteY16" fmla="*/ 106680 h 2644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77840" h="2644140">
                  <a:moveTo>
                    <a:pt x="0" y="106680"/>
                  </a:moveTo>
                  <a:lnTo>
                    <a:pt x="510540" y="30480"/>
                  </a:lnTo>
                  <a:lnTo>
                    <a:pt x="1615440" y="0"/>
                  </a:lnTo>
                  <a:lnTo>
                    <a:pt x="2415540" y="7620"/>
                  </a:lnTo>
                  <a:lnTo>
                    <a:pt x="3048000" y="0"/>
                  </a:lnTo>
                  <a:lnTo>
                    <a:pt x="3124200" y="281940"/>
                  </a:lnTo>
                  <a:lnTo>
                    <a:pt x="4000500" y="342900"/>
                  </a:lnTo>
                  <a:lnTo>
                    <a:pt x="5577840" y="2560320"/>
                  </a:lnTo>
                  <a:lnTo>
                    <a:pt x="3992880" y="2644140"/>
                  </a:lnTo>
                  <a:lnTo>
                    <a:pt x="4038600" y="2263140"/>
                  </a:lnTo>
                  <a:lnTo>
                    <a:pt x="3505200" y="1844040"/>
                  </a:lnTo>
                  <a:lnTo>
                    <a:pt x="2926080" y="1485900"/>
                  </a:lnTo>
                  <a:lnTo>
                    <a:pt x="1402080" y="784860"/>
                  </a:lnTo>
                  <a:lnTo>
                    <a:pt x="830580" y="457200"/>
                  </a:lnTo>
                  <a:lnTo>
                    <a:pt x="464820" y="281940"/>
                  </a:lnTo>
                  <a:lnTo>
                    <a:pt x="213360" y="190500"/>
                  </a:lnTo>
                  <a:lnTo>
                    <a:pt x="0" y="106680"/>
                  </a:lnTo>
                  <a:close/>
                </a:path>
              </a:pathLst>
            </a:custGeom>
            <a:noFill/>
            <a:ln w="38100">
              <a:solidFill>
                <a:srgbClr val="FFC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grpSp>
    </p:spTree>
    <p:extLst>
      <p:ext uri="{BB962C8B-B14F-4D97-AF65-F5344CB8AC3E}">
        <p14:creationId xmlns:p14="http://schemas.microsoft.com/office/powerpoint/2010/main" val="2688986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63153" y="956134"/>
            <a:ext cx="9762331" cy="658811"/>
          </a:xfrm>
        </p:spPr>
        <p:txBody>
          <a:bodyPr/>
          <a:lstStyle/>
          <a:p>
            <a:r>
              <a:rPr lang="it-IT" dirty="0">
                <a:latin typeface="Calibri Light" panose="020F0302020204030204" pitchFamily="34" charset="0"/>
                <a:cs typeface="Calibri Light" panose="020F0302020204030204" pitchFamily="34" charset="0"/>
              </a:rPr>
              <a:t>Inquadramento dell’iniziativa</a:t>
            </a:r>
          </a:p>
        </p:txBody>
      </p:sp>
      <p:pic>
        <p:nvPicPr>
          <p:cNvPr id="4" name="Immagine 3">
            <a:extLst>
              <a:ext uri="{FF2B5EF4-FFF2-40B4-BE49-F238E27FC236}">
                <a16:creationId xmlns:a16="http://schemas.microsoft.com/office/drawing/2014/main" id="{9F7A5DEF-02FE-74F8-43D7-E9162ADAB144}"/>
              </a:ext>
            </a:extLst>
          </p:cNvPr>
          <p:cNvPicPr>
            <a:picLocks noChangeAspect="1"/>
          </p:cNvPicPr>
          <p:nvPr/>
        </p:nvPicPr>
        <p:blipFill>
          <a:blip r:embed="rId3"/>
          <a:stretch>
            <a:fillRect/>
          </a:stretch>
        </p:blipFill>
        <p:spPr>
          <a:xfrm>
            <a:off x="2608015" y="29047"/>
            <a:ext cx="4824536" cy="747544"/>
          </a:xfrm>
          <a:prstGeom prst="rect">
            <a:avLst/>
          </a:prstGeom>
        </p:spPr>
      </p:pic>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11414" y="1794489"/>
            <a:ext cx="9742235" cy="4867256"/>
          </a:xfrm>
        </p:spPr>
        <p:txBody>
          <a:bodyPr lIns="91394" tIns="45698" rIns="91394" bIns="45698"/>
          <a:lstStyle/>
          <a:p>
            <a:r>
              <a:rPr lang="it-IT" dirty="0">
                <a:solidFill>
                  <a:schemeClr val="tx1"/>
                </a:solidFill>
                <a:latin typeface="+mn-lt"/>
                <a:cs typeface="Calibri Light" panose="020F0302020204030204" pitchFamily="34" charset="0"/>
              </a:rPr>
              <a:t>L’intervento previsto mira, anche con finalità di ripristino ambientale di un sito contaminato, a realizzare una discarica per rifiuti non pericolosi nel bacino di una cava dismessa.</a:t>
            </a:r>
          </a:p>
          <a:p>
            <a:endParaRPr lang="it-IT" dirty="0">
              <a:solidFill>
                <a:schemeClr val="tx1"/>
              </a:solidFill>
              <a:latin typeface="+mn-lt"/>
              <a:cs typeface="Calibri Light" panose="020F0302020204030204" pitchFamily="34" charset="0"/>
            </a:endParaRPr>
          </a:p>
          <a:p>
            <a:r>
              <a:rPr lang="it-IT" u="sng" dirty="0">
                <a:solidFill>
                  <a:schemeClr val="tx1"/>
                </a:solidFill>
                <a:latin typeface="+mn-lt"/>
                <a:cs typeface="Calibri Light" panose="020F0302020204030204" pitchFamily="34" charset="0"/>
              </a:rPr>
              <a:t>L’intervento di decontaminazione</a:t>
            </a:r>
            <a:r>
              <a:rPr lang="it-IT" dirty="0">
                <a:solidFill>
                  <a:schemeClr val="tx1"/>
                </a:solidFill>
                <a:latin typeface="+mn-lt"/>
                <a:cs typeface="Calibri Light" panose="020F0302020204030204" pitchFamily="34" charset="0"/>
              </a:rPr>
              <a:t>, anche in ragione della sua connessione del recupero del sito con attività di discarica, </a:t>
            </a:r>
            <a:r>
              <a:rPr lang="it-IT" u="sng" dirty="0">
                <a:solidFill>
                  <a:schemeClr val="tx1"/>
                </a:solidFill>
                <a:latin typeface="+mn-lt"/>
                <a:cs typeface="Calibri Light" panose="020F0302020204030204" pitchFamily="34" charset="0"/>
              </a:rPr>
              <a:t>vuole essere condotto mediante una serie di azioni, sostenibili sotto il profilo ambientale ed economico</a:t>
            </a:r>
            <a:r>
              <a:rPr lang="it-IT" dirty="0">
                <a:solidFill>
                  <a:schemeClr val="tx1"/>
                </a:solidFill>
                <a:latin typeface="+mn-lt"/>
                <a:cs typeface="Calibri Light" panose="020F0302020204030204" pitchFamily="34" charset="0"/>
              </a:rPr>
              <a:t>, considerando la fattibilità economica a costi sopportabili ai sensi delle normative comunitarie (BATNEEC, Best Available Technologies Not Entailing Excessive Costs) così come anche ribadito dal comma 8 dell’art. 242 del D.Lgs. n. 152/06.</a:t>
            </a:r>
          </a:p>
          <a:p>
            <a:endParaRPr lang="it-IT" dirty="0">
              <a:solidFill>
                <a:schemeClr val="tx1"/>
              </a:solidFill>
              <a:latin typeface="+mn-lt"/>
              <a:cs typeface="Calibri Light" panose="020F0302020204030204" pitchFamily="34" charset="0"/>
            </a:endParaRPr>
          </a:p>
          <a:p>
            <a:r>
              <a:rPr lang="it-IT" u="sng" dirty="0">
                <a:solidFill>
                  <a:schemeClr val="tx1"/>
                </a:solidFill>
                <a:latin typeface="+mn-lt"/>
                <a:cs typeface="Calibri Light" panose="020F0302020204030204" pitchFamily="34" charset="0"/>
              </a:rPr>
              <a:t>La realizzazione della discarica</a:t>
            </a:r>
            <a:r>
              <a:rPr lang="it-IT" dirty="0">
                <a:solidFill>
                  <a:schemeClr val="tx1"/>
                </a:solidFill>
                <a:latin typeface="+mn-lt"/>
                <a:cs typeface="Calibri Light" panose="020F0302020204030204" pitchFamily="34" charset="0"/>
              </a:rPr>
              <a:t>, che ha come presupposto la bonifica delle aree della cava, costituisce nello stesso tempo </a:t>
            </a:r>
            <a:r>
              <a:rPr lang="it-IT" u="sng" dirty="0">
                <a:solidFill>
                  <a:schemeClr val="tx1"/>
                </a:solidFill>
                <a:latin typeface="+mn-lt"/>
                <a:cs typeface="Calibri Light" panose="020F0302020204030204" pitchFamily="34" charset="0"/>
              </a:rPr>
              <a:t>condizione per effettuare gli interventi di decontaminazione</a:t>
            </a:r>
            <a:r>
              <a:rPr lang="it-IT" dirty="0">
                <a:solidFill>
                  <a:schemeClr val="tx1"/>
                </a:solidFill>
                <a:latin typeface="+mn-lt"/>
                <a:cs typeface="Calibri Light" panose="020F0302020204030204" pitchFamily="34" charset="0"/>
              </a:rPr>
              <a:t>. Arvedi non agisce infatti, come ovvio, quale soggetto responsabile dell’inquinamento, ma piuttosto, quale proprietario/interessato all’esecuzione degli interventi di decontaminazione e tale interesse consiste, per l’appunto, nella realizzazione della discarica, che, oltre a contenere i materiali asportati dal sito per finalità di bonifica, potrà essere utilizzata come impianto conto terzi.</a:t>
            </a:r>
          </a:p>
          <a:p>
            <a:endParaRPr lang="it-IT" dirty="0">
              <a:solidFill>
                <a:schemeClr val="tx1"/>
              </a:solidFill>
              <a:latin typeface="+mn-lt"/>
              <a:cs typeface="Calibri Light" panose="020F0302020204030204" pitchFamily="34" charset="0"/>
            </a:endParaRPr>
          </a:p>
          <a:p>
            <a:r>
              <a:rPr lang="it-IT" dirty="0">
                <a:solidFill>
                  <a:schemeClr val="tx1"/>
                </a:solidFill>
                <a:latin typeface="+mn-lt"/>
                <a:cs typeface="Calibri Light" panose="020F0302020204030204" pitchFamily="34" charset="0"/>
              </a:rPr>
              <a:t>Lo sviluppo dell’intervento è previsto per fasi, nelle quali la bonifica del sito e il recupero della cava sono coordinati alla realizzazione e gestione, per lotti/bacini successivi, della discarica.</a:t>
            </a:r>
          </a:p>
          <a:p>
            <a:endParaRPr lang="it-IT" dirty="0">
              <a:solidFill>
                <a:schemeClr val="tx1"/>
              </a:solidFill>
              <a:latin typeface="Calibri Light" panose="020F0302020204030204" pitchFamily="34" charset="0"/>
              <a:cs typeface="Calibri Light" panose="020F0302020204030204" pitchFamily="34" charset="0"/>
            </a:endParaRPr>
          </a:p>
          <a:p>
            <a:endParaRPr lang="it-IT" dirty="0">
              <a:latin typeface="Calibri Light" panose="020F0302020204030204" pitchFamily="34" charset="0"/>
              <a:cs typeface="Calibri Light" panose="020F0302020204030204" pitchFamily="34" charset="0"/>
            </a:endParaRPr>
          </a:p>
          <a:p>
            <a:endParaRPr lang="it-IT"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511076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879135F-7577-1D8A-8982-1F3326AFBE0F}"/>
              </a:ext>
            </a:extLst>
          </p:cNvPr>
          <p:cNvSpPr>
            <a:spLocks noGrp="1"/>
          </p:cNvSpPr>
          <p:nvPr>
            <p:ph type="title"/>
          </p:nvPr>
        </p:nvSpPr>
        <p:spPr/>
        <p:txBody>
          <a:bodyPr/>
          <a:lstStyle/>
          <a:p>
            <a:r>
              <a:rPr lang="it-IT" dirty="0"/>
              <a:t>Parere positivo della VIA e modifiche rispetto a tale progetto</a:t>
            </a:r>
          </a:p>
        </p:txBody>
      </p:sp>
      <p:sp>
        <p:nvSpPr>
          <p:cNvPr id="3" name="Segnaposto contenuto 2">
            <a:extLst>
              <a:ext uri="{FF2B5EF4-FFF2-40B4-BE49-F238E27FC236}">
                <a16:creationId xmlns:a16="http://schemas.microsoft.com/office/drawing/2014/main" id="{48B106BA-BA60-A9BA-5804-45B4036C0A02}"/>
              </a:ext>
            </a:extLst>
          </p:cNvPr>
          <p:cNvSpPr>
            <a:spLocks noGrp="1"/>
          </p:cNvSpPr>
          <p:nvPr>
            <p:ph idx="1"/>
          </p:nvPr>
        </p:nvSpPr>
        <p:spPr>
          <a:xfrm>
            <a:off x="458788" y="1952625"/>
            <a:ext cx="9694862" cy="4781128"/>
          </a:xfrm>
        </p:spPr>
        <p:txBody>
          <a:bodyPr/>
          <a:lstStyle/>
          <a:p>
            <a:r>
              <a:rPr lang="it-IT" dirty="0">
                <a:effectLst/>
                <a:latin typeface="Calibri Light" panose="020F0302020204030204" pitchFamily="34" charset="0"/>
                <a:ea typeface="Arial" panose="020B0604020202020204" pitchFamily="34" charset="0"/>
                <a:cs typeface="Times New Roman" panose="02020603050405020304" pitchFamily="18" charset="0"/>
              </a:rPr>
              <a:t>In data 14.6.2013, prot. prov. n. 76140, la Cremona Ecologia S.r.l. ha presentato l’istanza di AIA, relativa alla realizzazione e esercizio di nuovo complesso IPPC nel comune di Grumello Cremonese</a:t>
            </a:r>
          </a:p>
          <a:p>
            <a:r>
              <a:rPr lang="it-IT" dirty="0">
                <a:effectLst/>
                <a:latin typeface="Calibri Light" panose="020F0302020204030204" pitchFamily="34" charset="0"/>
                <a:ea typeface="Arial" panose="020B0604020202020204" pitchFamily="34" charset="0"/>
                <a:cs typeface="Times New Roman" panose="02020603050405020304" pitchFamily="18" charset="0"/>
              </a:rPr>
              <a:t>La procedura di V.I.A. si è conclusa con il Decreto di Pronuncia di Compatibilità Ambientale n. 194 del 23.12.2015.</a:t>
            </a:r>
          </a:p>
          <a:p>
            <a:r>
              <a:rPr lang="it-IT" dirty="0">
                <a:latin typeface="Calibri Light" panose="020F0302020204030204" pitchFamily="34" charset="0"/>
                <a:cs typeface="Times New Roman" panose="02020603050405020304" pitchFamily="18" charset="0"/>
              </a:rPr>
              <a:t>La presente istanza ricalca il progetto che ha ottenuto </a:t>
            </a:r>
            <a:r>
              <a:rPr lang="it-IT" dirty="0">
                <a:effectLst/>
                <a:latin typeface="Calibri Light" panose="020F0302020204030204" pitchFamily="34" charset="0"/>
                <a:ea typeface="Arial" panose="020B0604020202020204" pitchFamily="34" charset="0"/>
                <a:cs typeface="Times New Roman" panose="02020603050405020304" pitchFamily="18" charset="0"/>
              </a:rPr>
              <a:t>Pronuncia di Compatibilità Ambientale positiva</a:t>
            </a:r>
            <a:r>
              <a:rPr lang="it-IT" dirty="0">
                <a:latin typeface="Calibri Light" panose="020F0302020204030204" pitchFamily="34" charset="0"/>
                <a:cs typeface="Times New Roman" panose="02020603050405020304" pitchFamily="18" charset="0"/>
              </a:rPr>
              <a:t>, introducendo un sostanziale miglioramento ambientale, consistente nella </a:t>
            </a:r>
            <a:r>
              <a:rPr lang="it-IT" u="sng" dirty="0">
                <a:latin typeface="Calibri Light" panose="020F0302020204030204" pitchFamily="34" charset="0"/>
                <a:cs typeface="Times New Roman" panose="02020603050405020304" pitchFamily="18" charset="0"/>
              </a:rPr>
              <a:t>bonifica dei suoli e delle acque </a:t>
            </a:r>
            <a:r>
              <a:rPr lang="it-IT" dirty="0">
                <a:latin typeface="Calibri Light" panose="020F0302020204030204" pitchFamily="34" charset="0"/>
                <a:cs typeface="Times New Roman" panose="02020603050405020304" pitchFamily="18" charset="0"/>
              </a:rPr>
              <a:t>e alcune modifiche progettuali.</a:t>
            </a:r>
          </a:p>
          <a:p>
            <a:r>
              <a:rPr lang="it-IT" dirty="0">
                <a:latin typeface="Calibri Light" panose="020F0302020204030204" pitchFamily="34" charset="0"/>
                <a:cs typeface="Times New Roman" panose="02020603050405020304" pitchFamily="18" charset="0"/>
              </a:rPr>
              <a:t>Per quanto riguarda la realizzazione del complesso IPPC:</a:t>
            </a:r>
          </a:p>
          <a:p>
            <a:pPr>
              <a:buFont typeface="Arial" panose="020B0604020202020204" pitchFamily="34" charset="0"/>
              <a:buChar char="•"/>
            </a:pPr>
            <a:r>
              <a:rPr lang="it-IT" dirty="0">
                <a:latin typeface="Calibri Light" panose="020F0302020204030204" pitchFamily="34" charset="0"/>
                <a:cs typeface="Times New Roman" panose="02020603050405020304" pitchFamily="18" charset="0"/>
              </a:rPr>
              <a:t>rimane invariata la morfologia della discarica unitamente ai quantitativi di rifiuti richiesti in autorizzazione</a:t>
            </a:r>
          </a:p>
          <a:p>
            <a:pPr>
              <a:buFont typeface="Arial" panose="020B0604020202020204" pitchFamily="34" charset="0"/>
              <a:buChar char="•"/>
            </a:pPr>
            <a:r>
              <a:rPr lang="it-IT" dirty="0">
                <a:latin typeface="Calibri Light" panose="020F0302020204030204" pitchFamily="34" charset="0"/>
                <a:cs typeface="Times New Roman" panose="02020603050405020304" pitchFamily="18" charset="0"/>
              </a:rPr>
              <a:t>eliminazione dell’impianto di inertizzazione D9 e linea associata in area Sud;</a:t>
            </a:r>
          </a:p>
          <a:p>
            <a:pPr>
              <a:buFont typeface="Arial" panose="020B0604020202020204" pitchFamily="34" charset="0"/>
              <a:buChar char="•"/>
            </a:pPr>
            <a:r>
              <a:rPr lang="it-IT" dirty="0">
                <a:latin typeface="Calibri Light" panose="020F0302020204030204" pitchFamily="34" charset="0"/>
                <a:cs typeface="Times New Roman" panose="02020603050405020304" pitchFamily="18" charset="0"/>
              </a:rPr>
              <a:t>la nuova organizzazione del “piazzale di servizio” Sud, precedentemente occupato dall’impianto D9, con eliminazione degli edifici e dei presidi associati ad eccezione dei silos di stoccaggio del percolato, che vengono mantenuti;</a:t>
            </a:r>
          </a:p>
          <a:p>
            <a:pPr>
              <a:buFont typeface="Arial" panose="020B0604020202020204" pitchFamily="34" charset="0"/>
              <a:buChar char="•"/>
            </a:pPr>
            <a:r>
              <a:rPr lang="it-IT" dirty="0">
                <a:latin typeface="Calibri Light" panose="020F0302020204030204" pitchFamily="34" charset="0"/>
                <a:cs typeface="Times New Roman" panose="02020603050405020304" pitchFamily="18" charset="0"/>
              </a:rPr>
              <a:t>Acquisizione e integrazione nel progetto di Cascina Angiolina che ha consentito lo spostamento verso est dell’ingresso e dell’area servizi con un miglioramento della logistica delle operazioni di bonifica e di gestione dei rifiuti della discarica e nel contempo della viabilità ed esterna prevedendo la realizzazione di un area di sosta in ingresso;</a:t>
            </a:r>
          </a:p>
          <a:p>
            <a:pPr>
              <a:buFont typeface="Arial" panose="020B0604020202020204" pitchFamily="34" charset="0"/>
              <a:buChar char="•"/>
            </a:pPr>
            <a:r>
              <a:rPr lang="it-IT" dirty="0">
                <a:latin typeface="Calibri Light" panose="020F0302020204030204" pitchFamily="34" charset="0"/>
                <a:cs typeface="Times New Roman" panose="02020603050405020304" pitchFamily="18" charset="0"/>
              </a:rPr>
              <a:t>la rinuncia al previsto interramento della linea di media tensione localizzata presso il “piazzale di servizio” sud.</a:t>
            </a:r>
          </a:p>
          <a:p>
            <a:endParaRPr lang="it-IT" dirty="0">
              <a:latin typeface="Calibri Light" panose="020F0302020204030204" pitchFamily="34" charset="0"/>
              <a:cs typeface="Times New Roman" panose="02020603050405020304" pitchFamily="18" charset="0"/>
            </a:endParaRPr>
          </a:p>
          <a:p>
            <a:endParaRPr lang="it-IT" dirty="0">
              <a:latin typeface="Calibri Light" panose="020F0302020204030204" pitchFamily="34" charset="0"/>
              <a:cs typeface="Times New Roman" panose="02020603050405020304" pitchFamily="18" charset="0"/>
            </a:endParaRPr>
          </a:p>
        </p:txBody>
      </p:sp>
    </p:spTree>
    <p:extLst>
      <p:ext uri="{BB962C8B-B14F-4D97-AF65-F5344CB8AC3E}">
        <p14:creationId xmlns:p14="http://schemas.microsoft.com/office/powerpoint/2010/main" val="3853115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1193569"/>
            <a:ext cx="9762331" cy="658811"/>
          </a:xfrm>
        </p:spPr>
        <p:txBody>
          <a:bodyPr/>
          <a:lstStyle/>
          <a:p>
            <a:r>
              <a:rPr lang="it-IT" dirty="0">
                <a:solidFill>
                  <a:schemeClr val="tx1"/>
                </a:solidFill>
                <a:latin typeface="Calibri Light" panose="020F0302020204030204" pitchFamily="34" charset="0"/>
                <a:cs typeface="Calibri Light" panose="020F0302020204030204" pitchFamily="34" charset="0"/>
              </a:rPr>
              <a:t>Caratteristiche della Discarica </a:t>
            </a:r>
          </a:p>
        </p:txBody>
      </p:sp>
      <p:pic>
        <p:nvPicPr>
          <p:cNvPr id="4" name="Immagine 3">
            <a:extLst>
              <a:ext uri="{FF2B5EF4-FFF2-40B4-BE49-F238E27FC236}">
                <a16:creationId xmlns:a16="http://schemas.microsoft.com/office/drawing/2014/main" id="{9F7A5DEF-02FE-74F8-43D7-E9162ADAB144}"/>
              </a:ext>
            </a:extLst>
          </p:cNvPr>
          <p:cNvPicPr>
            <a:picLocks noChangeAspect="1"/>
          </p:cNvPicPr>
          <p:nvPr/>
        </p:nvPicPr>
        <p:blipFill>
          <a:blip r:embed="rId3"/>
          <a:stretch>
            <a:fillRect/>
          </a:stretch>
        </p:blipFill>
        <p:spPr>
          <a:xfrm>
            <a:off x="2608015" y="29047"/>
            <a:ext cx="4824536" cy="747544"/>
          </a:xfrm>
          <a:prstGeom prst="rect">
            <a:avLst/>
          </a:prstGeom>
        </p:spPr>
      </p:pic>
      <p:grpSp>
        <p:nvGrpSpPr>
          <p:cNvPr id="14" name="Gruppo 13">
            <a:extLst>
              <a:ext uri="{FF2B5EF4-FFF2-40B4-BE49-F238E27FC236}">
                <a16:creationId xmlns:a16="http://schemas.microsoft.com/office/drawing/2014/main" id="{13C262A8-9F6B-6A50-4596-34B2ABDD6E31}"/>
              </a:ext>
            </a:extLst>
          </p:cNvPr>
          <p:cNvGrpSpPr>
            <a:grpSpLocks noChangeAspect="1"/>
          </p:cNvGrpSpPr>
          <p:nvPr/>
        </p:nvGrpSpPr>
        <p:grpSpPr>
          <a:xfrm>
            <a:off x="5184019" y="860585"/>
            <a:ext cx="3369188" cy="5726454"/>
            <a:chOff x="3337084" y="555625"/>
            <a:chExt cx="4014471" cy="6451600"/>
          </a:xfrm>
        </p:grpSpPr>
        <p:pic>
          <p:nvPicPr>
            <p:cNvPr id="11" name="Immagine 10">
              <a:extLst>
                <a:ext uri="{FF2B5EF4-FFF2-40B4-BE49-F238E27FC236}">
                  <a16:creationId xmlns:a16="http://schemas.microsoft.com/office/drawing/2014/main" id="{ECBAE2A6-153B-435B-31C9-1C1B0D81D786}"/>
                </a:ext>
              </a:extLst>
            </p:cNvPr>
            <p:cNvPicPr>
              <a:picLocks noChangeAspect="1"/>
            </p:cNvPicPr>
            <p:nvPr/>
          </p:nvPicPr>
          <p:blipFill rotWithShape="1">
            <a:blip r:embed="rId4"/>
            <a:srcRect l="3004" b="1127"/>
            <a:stretch/>
          </p:blipFill>
          <p:spPr bwMode="auto">
            <a:xfrm>
              <a:off x="3337084" y="555625"/>
              <a:ext cx="4014471" cy="6451600"/>
            </a:xfrm>
            <a:prstGeom prst="rect">
              <a:avLst/>
            </a:prstGeom>
            <a:ln>
              <a:noFill/>
            </a:ln>
            <a:extLst>
              <a:ext uri="{53640926-AAD7-44D8-BBD7-CCE9431645EC}">
                <a14:shadowObscured xmlns:a14="http://schemas.microsoft.com/office/drawing/2010/main"/>
              </a:ext>
            </a:extLst>
          </p:spPr>
        </p:pic>
        <p:sp>
          <p:nvSpPr>
            <p:cNvPr id="7" name="Figura a mano libera: forma 6">
              <a:extLst>
                <a:ext uri="{FF2B5EF4-FFF2-40B4-BE49-F238E27FC236}">
                  <a16:creationId xmlns:a16="http://schemas.microsoft.com/office/drawing/2014/main" id="{BC1F41B6-DFEC-F05A-3CFE-AF6DB9D4F475}"/>
                </a:ext>
              </a:extLst>
            </p:cNvPr>
            <p:cNvSpPr/>
            <p:nvPr/>
          </p:nvSpPr>
          <p:spPr>
            <a:xfrm>
              <a:off x="3953986" y="990283"/>
              <a:ext cx="2780665" cy="4639310"/>
            </a:xfrm>
            <a:custGeom>
              <a:avLst/>
              <a:gdLst>
                <a:gd name="connsiteX0" fmla="*/ 47625 w 3190875"/>
                <a:gd name="connsiteY0" fmla="*/ 666750 h 5238750"/>
                <a:gd name="connsiteX1" fmla="*/ 419100 w 3190875"/>
                <a:gd name="connsiteY1" fmla="*/ 1085850 h 5238750"/>
                <a:gd name="connsiteX2" fmla="*/ 1657350 w 3190875"/>
                <a:gd name="connsiteY2" fmla="*/ 5105400 h 5238750"/>
                <a:gd name="connsiteX3" fmla="*/ 2466975 w 3190875"/>
                <a:gd name="connsiteY3" fmla="*/ 5238750 h 5238750"/>
                <a:gd name="connsiteX4" fmla="*/ 3190875 w 3190875"/>
                <a:gd name="connsiteY4" fmla="*/ 1295400 h 5238750"/>
                <a:gd name="connsiteX5" fmla="*/ 2466975 w 3190875"/>
                <a:gd name="connsiteY5" fmla="*/ 1133475 h 5238750"/>
                <a:gd name="connsiteX6" fmla="*/ 2552700 w 3190875"/>
                <a:gd name="connsiteY6" fmla="*/ 657225 h 5238750"/>
                <a:gd name="connsiteX7" fmla="*/ 1419225 w 3190875"/>
                <a:gd name="connsiteY7" fmla="*/ 0 h 5238750"/>
                <a:gd name="connsiteX8" fmla="*/ 704850 w 3190875"/>
                <a:gd name="connsiteY8" fmla="*/ 85725 h 5238750"/>
                <a:gd name="connsiteX9" fmla="*/ 47625 w 3190875"/>
                <a:gd name="connsiteY9" fmla="*/ 495300 h 5238750"/>
                <a:gd name="connsiteX10" fmla="*/ 0 w 3190875"/>
                <a:gd name="connsiteY10" fmla="*/ 600075 h 523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90875" h="5238750">
                  <a:moveTo>
                    <a:pt x="47625" y="666750"/>
                  </a:moveTo>
                  <a:lnTo>
                    <a:pt x="419100" y="1085850"/>
                  </a:lnTo>
                  <a:lnTo>
                    <a:pt x="1657350" y="5105400"/>
                  </a:lnTo>
                  <a:lnTo>
                    <a:pt x="2466975" y="5238750"/>
                  </a:lnTo>
                  <a:lnTo>
                    <a:pt x="3190875" y="1295400"/>
                  </a:lnTo>
                  <a:lnTo>
                    <a:pt x="2466975" y="1133475"/>
                  </a:lnTo>
                  <a:lnTo>
                    <a:pt x="2552700" y="657225"/>
                  </a:lnTo>
                  <a:lnTo>
                    <a:pt x="1419225" y="0"/>
                  </a:lnTo>
                  <a:lnTo>
                    <a:pt x="704850" y="85725"/>
                  </a:lnTo>
                  <a:lnTo>
                    <a:pt x="47625" y="495300"/>
                  </a:lnTo>
                  <a:lnTo>
                    <a:pt x="0" y="600075"/>
                  </a:lnTo>
                </a:path>
              </a:pathLst>
            </a:cu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8" name="Figura a mano libera: forma 7">
              <a:extLst>
                <a:ext uri="{FF2B5EF4-FFF2-40B4-BE49-F238E27FC236}">
                  <a16:creationId xmlns:a16="http://schemas.microsoft.com/office/drawing/2014/main" id="{300E85D3-CC76-4619-82B4-3A25C6B2BC95}"/>
                </a:ext>
              </a:extLst>
            </p:cNvPr>
            <p:cNvSpPr/>
            <p:nvPr/>
          </p:nvSpPr>
          <p:spPr>
            <a:xfrm>
              <a:off x="5386472" y="5647373"/>
              <a:ext cx="749935" cy="1259840"/>
            </a:xfrm>
            <a:custGeom>
              <a:avLst/>
              <a:gdLst>
                <a:gd name="connsiteX0" fmla="*/ 0 w 889000"/>
                <a:gd name="connsiteY0" fmla="*/ 0 h 1402080"/>
                <a:gd name="connsiteX1" fmla="*/ 889000 w 889000"/>
                <a:gd name="connsiteY1" fmla="*/ 127000 h 1402080"/>
                <a:gd name="connsiteX2" fmla="*/ 817880 w 889000"/>
                <a:gd name="connsiteY2" fmla="*/ 553720 h 1402080"/>
                <a:gd name="connsiteX3" fmla="*/ 711200 w 889000"/>
                <a:gd name="connsiteY3" fmla="*/ 619760 h 1402080"/>
                <a:gd name="connsiteX4" fmla="*/ 655320 w 889000"/>
                <a:gd name="connsiteY4" fmla="*/ 756920 h 1402080"/>
                <a:gd name="connsiteX5" fmla="*/ 655320 w 889000"/>
                <a:gd name="connsiteY5" fmla="*/ 802640 h 1402080"/>
                <a:gd name="connsiteX6" fmla="*/ 706120 w 889000"/>
                <a:gd name="connsiteY6" fmla="*/ 894080 h 1402080"/>
                <a:gd name="connsiteX7" fmla="*/ 777240 w 889000"/>
                <a:gd name="connsiteY7" fmla="*/ 1010920 h 1402080"/>
                <a:gd name="connsiteX8" fmla="*/ 716280 w 889000"/>
                <a:gd name="connsiteY8" fmla="*/ 1285240 h 1402080"/>
                <a:gd name="connsiteX9" fmla="*/ 680720 w 889000"/>
                <a:gd name="connsiteY9" fmla="*/ 1366520 h 1402080"/>
                <a:gd name="connsiteX10" fmla="*/ 431800 w 889000"/>
                <a:gd name="connsiteY10" fmla="*/ 1402080 h 1402080"/>
                <a:gd name="connsiteX11" fmla="*/ 218440 w 889000"/>
                <a:gd name="connsiteY11" fmla="*/ 1346200 h 1402080"/>
                <a:gd name="connsiteX12" fmla="*/ 55880 w 889000"/>
                <a:gd name="connsiteY12" fmla="*/ 1290320 h 1402080"/>
                <a:gd name="connsiteX13" fmla="*/ 40640 w 889000"/>
                <a:gd name="connsiteY13" fmla="*/ 1137920 h 1402080"/>
                <a:gd name="connsiteX14" fmla="*/ 71120 w 889000"/>
                <a:gd name="connsiteY14" fmla="*/ 792480 h 1402080"/>
                <a:gd name="connsiteX15" fmla="*/ 0 w 889000"/>
                <a:gd name="connsiteY15" fmla="*/ 0 h 1402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9000" h="1402080">
                  <a:moveTo>
                    <a:pt x="0" y="0"/>
                  </a:moveTo>
                  <a:lnTo>
                    <a:pt x="889000" y="127000"/>
                  </a:lnTo>
                  <a:lnTo>
                    <a:pt x="817880" y="553720"/>
                  </a:lnTo>
                  <a:lnTo>
                    <a:pt x="711200" y="619760"/>
                  </a:lnTo>
                  <a:lnTo>
                    <a:pt x="655320" y="756920"/>
                  </a:lnTo>
                  <a:lnTo>
                    <a:pt x="655320" y="802640"/>
                  </a:lnTo>
                  <a:lnTo>
                    <a:pt x="706120" y="894080"/>
                  </a:lnTo>
                  <a:lnTo>
                    <a:pt x="777240" y="1010920"/>
                  </a:lnTo>
                  <a:lnTo>
                    <a:pt x="716280" y="1285240"/>
                  </a:lnTo>
                  <a:lnTo>
                    <a:pt x="680720" y="1366520"/>
                  </a:lnTo>
                  <a:lnTo>
                    <a:pt x="431800" y="1402080"/>
                  </a:lnTo>
                  <a:lnTo>
                    <a:pt x="218440" y="1346200"/>
                  </a:lnTo>
                  <a:lnTo>
                    <a:pt x="55880" y="1290320"/>
                  </a:lnTo>
                  <a:lnTo>
                    <a:pt x="40640" y="1137920"/>
                  </a:lnTo>
                  <a:lnTo>
                    <a:pt x="71120" y="792480"/>
                  </a:lnTo>
                  <a:lnTo>
                    <a:pt x="0" y="0"/>
                  </a:lnTo>
                  <a:close/>
                </a:path>
              </a:pathLst>
            </a:cu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9" name="Figura a mano libera: forma 8">
              <a:extLst>
                <a:ext uri="{FF2B5EF4-FFF2-40B4-BE49-F238E27FC236}">
                  <a16:creationId xmlns:a16="http://schemas.microsoft.com/office/drawing/2014/main" id="{0BA93012-C87B-09DE-1524-D1F56CBECF09}"/>
                </a:ext>
              </a:extLst>
            </p:cNvPr>
            <p:cNvSpPr/>
            <p:nvPr/>
          </p:nvSpPr>
          <p:spPr>
            <a:xfrm>
              <a:off x="5942171" y="655638"/>
              <a:ext cx="501650" cy="609600"/>
            </a:xfrm>
            <a:custGeom>
              <a:avLst/>
              <a:gdLst>
                <a:gd name="connsiteX0" fmla="*/ 0 w 501650"/>
                <a:gd name="connsiteY0" fmla="*/ 298450 h 609600"/>
                <a:gd name="connsiteX1" fmla="*/ 82550 w 501650"/>
                <a:gd name="connsiteY1" fmla="*/ 38100 h 609600"/>
                <a:gd name="connsiteX2" fmla="*/ 133350 w 501650"/>
                <a:gd name="connsiteY2" fmla="*/ 0 h 609600"/>
                <a:gd name="connsiteX3" fmla="*/ 501650 w 501650"/>
                <a:gd name="connsiteY3" fmla="*/ 88900 h 609600"/>
                <a:gd name="connsiteX4" fmla="*/ 368300 w 501650"/>
                <a:gd name="connsiteY4" fmla="*/ 603250 h 609600"/>
                <a:gd name="connsiteX5" fmla="*/ 317500 w 501650"/>
                <a:gd name="connsiteY5" fmla="*/ 609600 h 609600"/>
                <a:gd name="connsiteX6" fmla="*/ 317500 w 501650"/>
                <a:gd name="connsiteY6" fmla="*/ 533400 h 609600"/>
                <a:gd name="connsiteX7" fmla="*/ 285750 w 501650"/>
                <a:gd name="connsiteY7" fmla="*/ 444500 h 609600"/>
                <a:gd name="connsiteX8" fmla="*/ 196850 w 501650"/>
                <a:gd name="connsiteY8" fmla="*/ 387350 h 609600"/>
                <a:gd name="connsiteX9" fmla="*/ 0 w 501650"/>
                <a:gd name="connsiteY9" fmla="*/ 29845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650" h="609600">
                  <a:moveTo>
                    <a:pt x="0" y="298450"/>
                  </a:moveTo>
                  <a:lnTo>
                    <a:pt x="82550" y="38100"/>
                  </a:lnTo>
                  <a:lnTo>
                    <a:pt x="133350" y="0"/>
                  </a:lnTo>
                  <a:lnTo>
                    <a:pt x="501650" y="88900"/>
                  </a:lnTo>
                  <a:lnTo>
                    <a:pt x="368300" y="603250"/>
                  </a:lnTo>
                  <a:lnTo>
                    <a:pt x="317500" y="609600"/>
                  </a:lnTo>
                  <a:lnTo>
                    <a:pt x="317500" y="533400"/>
                  </a:lnTo>
                  <a:lnTo>
                    <a:pt x="285750" y="444500"/>
                  </a:lnTo>
                  <a:lnTo>
                    <a:pt x="196850" y="387350"/>
                  </a:lnTo>
                  <a:lnTo>
                    <a:pt x="0" y="298450"/>
                  </a:lnTo>
                  <a:close/>
                </a:path>
              </a:pathLst>
            </a:cu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10" name="Freccia in giù 9">
              <a:extLst>
                <a:ext uri="{FF2B5EF4-FFF2-40B4-BE49-F238E27FC236}">
                  <a16:creationId xmlns:a16="http://schemas.microsoft.com/office/drawing/2014/main" id="{750389AB-E674-8040-F7B5-F0FF0D14A72F}"/>
                </a:ext>
              </a:extLst>
            </p:cNvPr>
            <p:cNvSpPr/>
            <p:nvPr/>
          </p:nvSpPr>
          <p:spPr>
            <a:xfrm rot="17378545">
              <a:off x="5759926" y="681038"/>
              <a:ext cx="165100" cy="152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13" name="Rettangolo con angoli arrotondati 12">
              <a:extLst>
                <a:ext uri="{FF2B5EF4-FFF2-40B4-BE49-F238E27FC236}">
                  <a16:creationId xmlns:a16="http://schemas.microsoft.com/office/drawing/2014/main" id="{48E85694-ECC1-D5E6-DA3A-23615A23BB3F}"/>
                </a:ext>
              </a:extLst>
            </p:cNvPr>
            <p:cNvSpPr/>
            <p:nvPr/>
          </p:nvSpPr>
          <p:spPr>
            <a:xfrm rot="609503">
              <a:off x="6016258" y="5809698"/>
              <a:ext cx="55245" cy="252095"/>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269875" algn="ctr">
                <a:spcBef>
                  <a:spcPts val="400"/>
                </a:spcBef>
                <a:spcAft>
                  <a:spcPts val="400"/>
                </a:spcAft>
              </a:pPr>
              <a:r>
                <a:rPr lang="en-US" sz="1100">
                  <a:effectLst/>
                  <a:latin typeface="Calibri Light" panose="020F0302020204030204" pitchFamily="34" charset="0"/>
                  <a:ea typeface="Arial" panose="020B0604020202020204" pitchFamily="34" charset="0"/>
                  <a:cs typeface="Times New Roman" panose="02020603050405020304" pitchFamily="18" charset="0"/>
                </a:rPr>
                <a:t>\\\</a:t>
              </a:r>
              <a:endParaRPr lang="it-IT" sz="1100">
                <a:effectLst/>
                <a:latin typeface="Calibri Light" panose="020F0302020204030204" pitchFamily="34" charset="0"/>
                <a:ea typeface="Arial" panose="020B0604020202020204" pitchFamily="34" charset="0"/>
                <a:cs typeface="Times New Roman" panose="02020603050405020304" pitchFamily="18" charset="0"/>
              </a:endParaRPr>
            </a:p>
          </p:txBody>
        </p:sp>
      </p:grpSp>
      <p:sp>
        <p:nvSpPr>
          <p:cNvPr id="25" name="Callout: linea piegata con barra in risalto 24">
            <a:extLst>
              <a:ext uri="{FF2B5EF4-FFF2-40B4-BE49-F238E27FC236}">
                <a16:creationId xmlns:a16="http://schemas.microsoft.com/office/drawing/2014/main" id="{5E9A3553-BABE-45A9-FBAA-59E5CCC17AB4}"/>
              </a:ext>
            </a:extLst>
          </p:cNvPr>
          <p:cNvSpPr/>
          <p:nvPr/>
        </p:nvSpPr>
        <p:spPr>
          <a:xfrm>
            <a:off x="8922108" y="2551876"/>
            <a:ext cx="1473117" cy="462389"/>
          </a:xfrm>
          <a:prstGeom prst="accentCallout2">
            <a:avLst>
              <a:gd name="adj1" fmla="val 18750"/>
              <a:gd name="adj2" fmla="val -8333"/>
              <a:gd name="adj3" fmla="val 18750"/>
              <a:gd name="adj4" fmla="val -16667"/>
              <a:gd name="adj5" fmla="val 17811"/>
              <a:gd name="adj6" fmla="val -67823"/>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DISCARICA </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(BACINI DI CONFERIMENTO)</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26" name="Callout: linea piegata con barra in risalto 25">
            <a:extLst>
              <a:ext uri="{FF2B5EF4-FFF2-40B4-BE49-F238E27FC236}">
                <a16:creationId xmlns:a16="http://schemas.microsoft.com/office/drawing/2014/main" id="{B261780A-57F3-CE8D-7474-010D0C2C3599}"/>
              </a:ext>
            </a:extLst>
          </p:cNvPr>
          <p:cNvSpPr/>
          <p:nvPr/>
        </p:nvSpPr>
        <p:spPr>
          <a:xfrm>
            <a:off x="8803301" y="1441799"/>
            <a:ext cx="2012795" cy="162352"/>
          </a:xfrm>
          <a:prstGeom prst="accentCallout2">
            <a:avLst>
              <a:gd name="adj1" fmla="val 18750"/>
              <a:gd name="adj2" fmla="val -8333"/>
              <a:gd name="adj3" fmla="val 18750"/>
              <a:gd name="adj4" fmla="val -16667"/>
              <a:gd name="adj5" fmla="val -107274"/>
              <a:gd name="adj6" fmla="val -52220"/>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it-IT"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AREA SEVIZI </a:t>
            </a:r>
            <a:endParaRPr lang="it-IT" sz="18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27" name="Callout: linea piegata con barra in risalto 26">
            <a:extLst>
              <a:ext uri="{FF2B5EF4-FFF2-40B4-BE49-F238E27FC236}">
                <a16:creationId xmlns:a16="http://schemas.microsoft.com/office/drawing/2014/main" id="{503EF0AB-5007-7D15-5864-37E529C12D71}"/>
              </a:ext>
            </a:extLst>
          </p:cNvPr>
          <p:cNvSpPr/>
          <p:nvPr/>
        </p:nvSpPr>
        <p:spPr>
          <a:xfrm>
            <a:off x="8788642" y="5675012"/>
            <a:ext cx="1950911" cy="327000"/>
          </a:xfrm>
          <a:prstGeom prst="accentCallout2">
            <a:avLst>
              <a:gd name="adj1" fmla="val 18750"/>
              <a:gd name="adj2" fmla="val -8333"/>
              <a:gd name="adj3" fmla="val 18750"/>
              <a:gd name="adj4" fmla="val -16667"/>
              <a:gd name="adj5" fmla="val 13949"/>
              <a:gd name="adj6" fmla="val -68962"/>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SILOS PERCOLATO</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28" name="Callout: linea piegata con barra in risalto 27">
            <a:extLst>
              <a:ext uri="{FF2B5EF4-FFF2-40B4-BE49-F238E27FC236}">
                <a16:creationId xmlns:a16="http://schemas.microsoft.com/office/drawing/2014/main" id="{7B0A33A6-9FFB-44F5-D9AF-4CEF62C40F66}"/>
              </a:ext>
            </a:extLst>
          </p:cNvPr>
          <p:cNvSpPr/>
          <p:nvPr/>
        </p:nvSpPr>
        <p:spPr>
          <a:xfrm>
            <a:off x="8793628" y="6176985"/>
            <a:ext cx="2002849" cy="327000"/>
          </a:xfrm>
          <a:prstGeom prst="accentCallout2">
            <a:avLst>
              <a:gd name="adj1" fmla="val 18750"/>
              <a:gd name="adj2" fmla="val -8333"/>
              <a:gd name="adj3" fmla="val 18750"/>
              <a:gd name="adj4" fmla="val -16667"/>
              <a:gd name="adj5" fmla="val 10065"/>
              <a:gd name="adj6" fmla="val -79175"/>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PIAZZALE DI SERVIZIO</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29" name="Callout: linea piegata con barra in risalto 28">
            <a:extLst>
              <a:ext uri="{FF2B5EF4-FFF2-40B4-BE49-F238E27FC236}">
                <a16:creationId xmlns:a16="http://schemas.microsoft.com/office/drawing/2014/main" id="{0207CB1D-FFEB-36DE-A100-51212DA457F2}"/>
              </a:ext>
            </a:extLst>
          </p:cNvPr>
          <p:cNvSpPr/>
          <p:nvPr/>
        </p:nvSpPr>
        <p:spPr>
          <a:xfrm>
            <a:off x="8824202" y="1758472"/>
            <a:ext cx="1473117" cy="456079"/>
          </a:xfrm>
          <a:prstGeom prst="accentCallout2">
            <a:avLst>
              <a:gd name="adj1" fmla="val 18750"/>
              <a:gd name="adj2" fmla="val -8333"/>
              <a:gd name="adj3" fmla="val 18750"/>
              <a:gd name="adj4" fmla="val -16667"/>
              <a:gd name="adj5" fmla="val -52781"/>
              <a:gd name="adj6" fmla="val -82981"/>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it-IT"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VASCA DI LAMINAZIONE ACQUE </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30" name="Callout: linea piegata con barra in risalto 29">
            <a:extLst>
              <a:ext uri="{FF2B5EF4-FFF2-40B4-BE49-F238E27FC236}">
                <a16:creationId xmlns:a16="http://schemas.microsoft.com/office/drawing/2014/main" id="{D3AC18E3-FE21-3D3A-1958-1AFDDD6EAABD}"/>
              </a:ext>
            </a:extLst>
          </p:cNvPr>
          <p:cNvSpPr/>
          <p:nvPr/>
        </p:nvSpPr>
        <p:spPr>
          <a:xfrm>
            <a:off x="8808287" y="1017272"/>
            <a:ext cx="2064733" cy="249553"/>
          </a:xfrm>
          <a:prstGeom prst="accentCallout2">
            <a:avLst>
              <a:gd name="adj1" fmla="val 18750"/>
              <a:gd name="adj2" fmla="val -8333"/>
              <a:gd name="adj3" fmla="val 18750"/>
              <a:gd name="adj4" fmla="val -16667"/>
              <a:gd name="adj5" fmla="val 7984"/>
              <a:gd name="adj6" fmla="val -72455"/>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tabLst>
                <a:tab pos="450215" algn="l"/>
              </a:tabLs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INGRESSO IMPIANTO</a:t>
            </a:r>
            <a:endParaRPr lang="it-IT" sz="18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11415" y="1794489"/>
            <a:ext cx="4772604" cy="4792550"/>
          </a:xfrm>
        </p:spPr>
        <p:txBody>
          <a:bodyPr lIns="91394" tIns="45698" rIns="91394" bIns="45698"/>
          <a:lstStyle/>
          <a:p>
            <a:pPr algn="just"/>
            <a:r>
              <a:rPr lang="it-IT" dirty="0">
                <a:solidFill>
                  <a:schemeClr val="tx1"/>
                </a:solidFill>
                <a:latin typeface="+mn-lt"/>
                <a:cs typeface="Calibri Light" panose="020F0302020204030204" pitchFamily="34" charset="0"/>
              </a:rPr>
              <a:t>La discarica prevede un volume massimo di conferimento pari a 717.260 m</a:t>
            </a:r>
            <a:r>
              <a:rPr lang="it-IT" baseline="30000" dirty="0">
                <a:solidFill>
                  <a:schemeClr val="tx1"/>
                </a:solidFill>
                <a:latin typeface="+mn-lt"/>
                <a:cs typeface="Calibri Light" panose="020F0302020204030204" pitchFamily="34" charset="0"/>
              </a:rPr>
              <a:t>3</a:t>
            </a:r>
            <a:r>
              <a:rPr lang="it-IT" dirty="0">
                <a:solidFill>
                  <a:schemeClr val="tx1"/>
                </a:solidFill>
                <a:latin typeface="+mn-lt"/>
                <a:cs typeface="Calibri Light" panose="020F0302020204030204" pitchFamily="34" charset="0"/>
              </a:rPr>
              <a:t> in circa 6 anni, pari a circa 120.000 m</a:t>
            </a:r>
            <a:r>
              <a:rPr lang="it-IT" baseline="30000" dirty="0">
                <a:solidFill>
                  <a:schemeClr val="tx1"/>
                </a:solidFill>
                <a:latin typeface="+mn-lt"/>
                <a:cs typeface="Calibri Light" panose="020F0302020204030204" pitchFamily="34" charset="0"/>
              </a:rPr>
              <a:t>3</a:t>
            </a:r>
            <a:r>
              <a:rPr lang="it-IT" dirty="0">
                <a:solidFill>
                  <a:schemeClr val="tx1"/>
                </a:solidFill>
                <a:latin typeface="+mn-lt"/>
                <a:cs typeface="Calibri Light" panose="020F0302020204030204" pitchFamily="34" charset="0"/>
              </a:rPr>
              <a:t>/anno di </a:t>
            </a:r>
            <a:r>
              <a:rPr lang="it-IT" u="sng" dirty="0">
                <a:solidFill>
                  <a:schemeClr val="tx1"/>
                </a:solidFill>
                <a:latin typeface="+mn-lt"/>
                <a:cs typeface="Calibri Light" panose="020F0302020204030204" pitchFamily="34" charset="0"/>
              </a:rPr>
              <a:t>rifiuti non pericolosi</a:t>
            </a:r>
            <a:r>
              <a:rPr lang="it-IT" dirty="0">
                <a:solidFill>
                  <a:schemeClr val="tx1"/>
                </a:solidFill>
                <a:latin typeface="+mn-lt"/>
                <a:cs typeface="Calibri Light" panose="020F0302020204030204" pitchFamily="34" charset="0"/>
              </a:rPr>
              <a:t>.</a:t>
            </a:r>
          </a:p>
          <a:p>
            <a:pPr algn="just"/>
            <a:r>
              <a:rPr lang="it-IT" dirty="0">
                <a:solidFill>
                  <a:schemeClr val="tx1"/>
                </a:solidFill>
                <a:latin typeface="+mn-lt"/>
                <a:cs typeface="Calibri Light" panose="020F0302020204030204" pitchFamily="34" charset="0"/>
              </a:rPr>
              <a:t>I rifiuti proverranno da siti produttivi di Acciaieria Arvedi e/o da siti produttivi del gruppo Arvedi </a:t>
            </a:r>
          </a:p>
          <a:p>
            <a:pPr algn="just"/>
            <a:endParaRPr lang="it-IT" dirty="0">
              <a:solidFill>
                <a:schemeClr val="tx1"/>
              </a:solidFill>
              <a:latin typeface="+mn-lt"/>
              <a:cs typeface="Calibri Light" panose="020F0302020204030204" pitchFamily="34" charset="0"/>
            </a:endParaRPr>
          </a:p>
          <a:p>
            <a:pPr algn="just"/>
            <a:r>
              <a:rPr lang="it-IT" dirty="0">
                <a:solidFill>
                  <a:schemeClr val="tx1"/>
                </a:solidFill>
                <a:latin typeface="+mn-lt"/>
                <a:cs typeface="Calibri Light" panose="020F0302020204030204" pitchFamily="34" charset="0"/>
              </a:rPr>
              <a:t>L’accesso all’impianto avviene dalla SP n. 48, in prossimità di Cascina Angiolina. L’area servizi è posta in prossimità dell’ingresso, sarà utilizzato il caseggiato di Cascina Angiolina come locale ufficio e servizi. </a:t>
            </a:r>
          </a:p>
          <a:p>
            <a:pPr algn="just"/>
            <a:r>
              <a:rPr lang="it-IT" dirty="0">
                <a:solidFill>
                  <a:schemeClr val="tx1"/>
                </a:solidFill>
                <a:latin typeface="+mn-lt"/>
                <a:cs typeface="Calibri Light" panose="020F0302020204030204" pitchFamily="34" charset="0"/>
              </a:rPr>
              <a:t>La vasca è suddivisa in n. 9 bacini idraulicamente separati afferenti ognuno a un pozzo di estrazione del percolato. </a:t>
            </a:r>
          </a:p>
          <a:p>
            <a:pPr algn="just"/>
            <a:r>
              <a:rPr lang="it-IT" dirty="0">
                <a:solidFill>
                  <a:schemeClr val="tx1"/>
                </a:solidFill>
                <a:latin typeface="+mn-lt"/>
                <a:cs typeface="Calibri Light" panose="020F0302020204030204" pitchFamily="34" charset="0"/>
              </a:rPr>
              <a:t>A sud dei bacini di conferimento è presente un piazzale di servizio in cui sono localizzati i sili per lo stoccaggio dei percolati della discarica.</a:t>
            </a:r>
          </a:p>
          <a:p>
            <a:endParaRPr lang="it-IT" dirty="0">
              <a:solidFill>
                <a:schemeClr val="tx1"/>
              </a:solidFill>
              <a:latin typeface="+mn-lt"/>
            </a:endParaRPr>
          </a:p>
          <a:p>
            <a:endParaRPr lang="it-IT" dirty="0">
              <a:solidFill>
                <a:schemeClr val="tx1"/>
              </a:solidFill>
              <a:latin typeface="+mn-lt"/>
            </a:endParaRPr>
          </a:p>
        </p:txBody>
      </p:sp>
    </p:spTree>
    <p:extLst>
      <p:ext uri="{BB962C8B-B14F-4D97-AF65-F5344CB8AC3E}">
        <p14:creationId xmlns:p14="http://schemas.microsoft.com/office/powerpoint/2010/main" val="4069654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63153" y="800122"/>
            <a:ext cx="9762331" cy="391239"/>
          </a:xfrm>
        </p:spPr>
        <p:txBody>
          <a:bodyPr/>
          <a:lstStyle/>
          <a:p>
            <a:r>
              <a:rPr lang="it-IT" dirty="0">
                <a:solidFill>
                  <a:schemeClr val="tx1"/>
                </a:solidFill>
                <a:latin typeface="Calibri Light" panose="020F0302020204030204" pitchFamily="34" charset="0"/>
                <a:cs typeface="Calibri Light" panose="020F0302020204030204" pitchFamily="34" charset="0"/>
              </a:rPr>
              <a:t>Isolamento della Discarica dall’ambiente</a:t>
            </a:r>
          </a:p>
        </p:txBody>
      </p:sp>
      <p:pic>
        <p:nvPicPr>
          <p:cNvPr id="4" name="Immagine 3">
            <a:extLst>
              <a:ext uri="{FF2B5EF4-FFF2-40B4-BE49-F238E27FC236}">
                <a16:creationId xmlns:a16="http://schemas.microsoft.com/office/drawing/2014/main" id="{9F7A5DEF-02FE-74F8-43D7-E9162ADAB144}"/>
              </a:ext>
            </a:extLst>
          </p:cNvPr>
          <p:cNvPicPr>
            <a:picLocks noChangeAspect="1"/>
          </p:cNvPicPr>
          <p:nvPr/>
        </p:nvPicPr>
        <p:blipFill>
          <a:blip r:embed="rId2"/>
          <a:stretch>
            <a:fillRect/>
          </a:stretch>
        </p:blipFill>
        <p:spPr>
          <a:xfrm>
            <a:off x="2608015" y="29047"/>
            <a:ext cx="4824536" cy="747544"/>
          </a:xfrm>
          <a:prstGeom prst="rect">
            <a:avLst/>
          </a:prstGeom>
        </p:spPr>
      </p:pic>
      <p:pic>
        <p:nvPicPr>
          <p:cNvPr id="6" name="Immagine 5">
            <a:extLst>
              <a:ext uri="{FF2B5EF4-FFF2-40B4-BE49-F238E27FC236}">
                <a16:creationId xmlns:a16="http://schemas.microsoft.com/office/drawing/2014/main" id="{72875815-74DE-05BE-1EE7-4338C34E40F9}"/>
              </a:ext>
            </a:extLst>
          </p:cNvPr>
          <p:cNvPicPr>
            <a:picLocks noChangeAspect="1"/>
          </p:cNvPicPr>
          <p:nvPr/>
        </p:nvPicPr>
        <p:blipFill rotWithShape="1">
          <a:blip r:embed="rId3"/>
          <a:srcRect l="26290"/>
          <a:stretch/>
        </p:blipFill>
        <p:spPr>
          <a:xfrm>
            <a:off x="463152" y="2022717"/>
            <a:ext cx="8961991" cy="4927060"/>
          </a:xfrm>
          <a:prstGeom prst="rect">
            <a:avLst/>
          </a:prstGeom>
        </p:spPr>
      </p:pic>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361176" y="1250676"/>
            <a:ext cx="10027970" cy="1544082"/>
          </a:xfrm>
        </p:spPr>
        <p:txBody>
          <a:bodyPr/>
          <a:lstStyle/>
          <a:p>
            <a:r>
              <a:rPr lang="it-IT" altLang="it-IT" dirty="0">
                <a:solidFill>
                  <a:schemeClr val="tx1"/>
                </a:solidFill>
                <a:latin typeface="+mn-lt"/>
                <a:cs typeface="Calibri Light" panose="020F0302020204030204" pitchFamily="34" charset="0"/>
              </a:rPr>
              <a:t>Il pacchetto di impermeabilizzazione del fondo della discarica è conforme ai più alti standard di sicurezza ambientale e garantirà la totale separazione tra i rifiuti e l’ambiente, annullando il rischio di contaminazione della falda.</a:t>
            </a:r>
          </a:p>
          <a:p>
            <a:r>
              <a:rPr lang="it-IT" altLang="it-IT" dirty="0">
                <a:solidFill>
                  <a:schemeClr val="tx1"/>
                </a:solidFill>
                <a:latin typeface="+mn-lt"/>
                <a:cs typeface="Calibri Light" panose="020F0302020204030204" pitchFamily="34" charset="0"/>
              </a:rPr>
              <a:t>Il percolato prodotto verrà costantemente estratto e smaltito in impianti autorizzati.</a:t>
            </a:r>
          </a:p>
          <a:p>
            <a:r>
              <a:rPr lang="it-IT" altLang="it-IT" dirty="0">
                <a:solidFill>
                  <a:schemeClr val="tx1"/>
                </a:solidFill>
                <a:latin typeface="+mn-lt"/>
                <a:cs typeface="Calibri Light" panose="020F0302020204030204" pitchFamily="34" charset="0"/>
              </a:rPr>
              <a:t>Il pacchetto di impermeabilizzazione di copertura garantirà che le piogge non entrino nel corpo rifiuti a discarica chiusa.</a:t>
            </a:r>
          </a:p>
          <a:p>
            <a:endParaRPr lang="it-IT" dirty="0">
              <a:solidFill>
                <a:schemeClr val="tx1"/>
              </a:solidFill>
              <a:latin typeface="+mn-lt"/>
            </a:endParaRPr>
          </a:p>
        </p:txBody>
      </p:sp>
    </p:spTree>
    <p:extLst>
      <p:ext uri="{BB962C8B-B14F-4D97-AF65-F5344CB8AC3E}">
        <p14:creationId xmlns:p14="http://schemas.microsoft.com/office/powerpoint/2010/main" val="1358403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999203"/>
            <a:ext cx="9762331" cy="391239"/>
          </a:xfrm>
        </p:spPr>
        <p:txBody>
          <a:bodyPr/>
          <a:lstStyle/>
          <a:p>
            <a:r>
              <a:rPr lang="it-IT" dirty="0">
                <a:solidFill>
                  <a:schemeClr val="tx1"/>
                </a:solidFill>
                <a:latin typeface="Calibri Light" panose="020F0302020204030204" pitchFamily="34" charset="0"/>
                <a:cs typeface="Calibri Light" panose="020F0302020204030204" pitchFamily="34" charset="0"/>
              </a:rPr>
              <a:t>Ripristino ambientale dell’area</a:t>
            </a:r>
          </a:p>
        </p:txBody>
      </p:sp>
      <p:pic>
        <p:nvPicPr>
          <p:cNvPr id="4" name="Immagine 3">
            <a:extLst>
              <a:ext uri="{FF2B5EF4-FFF2-40B4-BE49-F238E27FC236}">
                <a16:creationId xmlns:a16="http://schemas.microsoft.com/office/drawing/2014/main" id="{9F7A5DEF-02FE-74F8-43D7-E9162ADAB144}"/>
              </a:ext>
            </a:extLst>
          </p:cNvPr>
          <p:cNvPicPr>
            <a:picLocks noChangeAspect="1"/>
          </p:cNvPicPr>
          <p:nvPr/>
        </p:nvPicPr>
        <p:blipFill>
          <a:blip r:embed="rId2"/>
          <a:stretch>
            <a:fillRect/>
          </a:stretch>
        </p:blipFill>
        <p:spPr>
          <a:xfrm>
            <a:off x="2608015" y="29047"/>
            <a:ext cx="4824536" cy="747544"/>
          </a:xfrm>
          <a:prstGeom prst="rect">
            <a:avLst/>
          </a:prstGeom>
        </p:spPr>
      </p:pic>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18596" y="1613054"/>
            <a:ext cx="9838531" cy="1544082"/>
          </a:xfrm>
        </p:spPr>
        <p:txBody>
          <a:bodyPr/>
          <a:lstStyle/>
          <a:p>
            <a:r>
              <a:rPr lang="it-IT" altLang="it-IT" dirty="0">
                <a:solidFill>
                  <a:schemeClr val="tx1"/>
                </a:solidFill>
                <a:latin typeface="+mn-lt"/>
                <a:cs typeface="Calibri Light" panose="020F0302020204030204" pitchFamily="34" charset="0"/>
              </a:rPr>
              <a:t>Il progetto di ripristino ambientale garantirà la rinaturalizzazione dell’area di discarica con specie arboree e arbustive autoctone, permettendo la restituzione del sito all’ambiente in modo </a:t>
            </a:r>
            <a:r>
              <a:rPr lang="it-IT" altLang="it-IT" dirty="0" err="1">
                <a:solidFill>
                  <a:schemeClr val="tx1"/>
                </a:solidFill>
                <a:latin typeface="+mn-lt"/>
                <a:cs typeface="Calibri Light" panose="020F0302020204030204" pitchFamily="34" charset="0"/>
              </a:rPr>
              <a:t>peasaggisticamente</a:t>
            </a:r>
            <a:r>
              <a:rPr lang="it-IT" altLang="it-IT" dirty="0">
                <a:solidFill>
                  <a:schemeClr val="tx1"/>
                </a:solidFill>
                <a:latin typeface="+mn-lt"/>
                <a:cs typeface="Calibri Light" panose="020F0302020204030204" pitchFamily="34" charset="0"/>
              </a:rPr>
              <a:t> corretto. </a:t>
            </a:r>
          </a:p>
          <a:p>
            <a:r>
              <a:rPr lang="it-IT" altLang="it-IT" dirty="0">
                <a:solidFill>
                  <a:schemeClr val="tx1"/>
                </a:solidFill>
                <a:latin typeface="+mn-lt"/>
                <a:cs typeface="Calibri Light" panose="020F0302020204030204" pitchFamily="34" charset="0"/>
              </a:rPr>
              <a:t>Il piano di monitoraggio e i presidi di sicurezza rimarranno attivi per almeno 30 anni dopo la chiusura della discarica.</a:t>
            </a:r>
          </a:p>
          <a:p>
            <a:endParaRPr lang="it-IT" altLang="it-IT" dirty="0">
              <a:solidFill>
                <a:schemeClr val="tx1"/>
              </a:solidFill>
              <a:latin typeface="+mn-lt"/>
              <a:cs typeface="Calibri Light" panose="020F0302020204030204" pitchFamily="34" charset="0"/>
            </a:endParaRPr>
          </a:p>
          <a:p>
            <a:endParaRPr lang="it-IT" dirty="0">
              <a:solidFill>
                <a:schemeClr val="tx1"/>
              </a:solidFill>
              <a:latin typeface="+mn-lt"/>
            </a:endParaRPr>
          </a:p>
        </p:txBody>
      </p:sp>
      <p:pic>
        <p:nvPicPr>
          <p:cNvPr id="7" name="Immagine 6">
            <a:extLst>
              <a:ext uri="{FF2B5EF4-FFF2-40B4-BE49-F238E27FC236}">
                <a16:creationId xmlns:a16="http://schemas.microsoft.com/office/drawing/2014/main" id="{F4AEF726-DA40-07E7-5A7A-32F1964C3B9A}"/>
              </a:ext>
            </a:extLst>
          </p:cNvPr>
          <p:cNvPicPr>
            <a:picLocks noChangeAspect="1"/>
          </p:cNvPicPr>
          <p:nvPr/>
        </p:nvPicPr>
        <p:blipFill rotWithShape="1">
          <a:blip r:embed="rId3"/>
          <a:srcRect t="4897" r="12929" b="8716"/>
          <a:stretch/>
        </p:blipFill>
        <p:spPr>
          <a:xfrm>
            <a:off x="5662042" y="2917329"/>
            <a:ext cx="4608000" cy="3645452"/>
          </a:xfrm>
          <a:prstGeom prst="rect">
            <a:avLst/>
          </a:prstGeom>
        </p:spPr>
      </p:pic>
      <p:pic>
        <p:nvPicPr>
          <p:cNvPr id="9" name="Immagine 8">
            <a:extLst>
              <a:ext uri="{FF2B5EF4-FFF2-40B4-BE49-F238E27FC236}">
                <a16:creationId xmlns:a16="http://schemas.microsoft.com/office/drawing/2014/main" id="{64F4ADCA-97E1-BB52-7392-4CA80A1CB4A1}"/>
              </a:ext>
            </a:extLst>
          </p:cNvPr>
          <p:cNvPicPr>
            <a:picLocks noChangeAspect="1"/>
          </p:cNvPicPr>
          <p:nvPr/>
        </p:nvPicPr>
        <p:blipFill rotWithShape="1">
          <a:blip r:embed="rId4"/>
          <a:srcRect l="13885"/>
          <a:stretch/>
        </p:blipFill>
        <p:spPr>
          <a:xfrm>
            <a:off x="516164" y="2917329"/>
            <a:ext cx="4608000" cy="3645452"/>
          </a:xfrm>
          <a:prstGeom prst="rect">
            <a:avLst/>
          </a:prstGeom>
        </p:spPr>
      </p:pic>
    </p:spTree>
    <p:extLst>
      <p:ext uri="{BB962C8B-B14F-4D97-AF65-F5344CB8AC3E}">
        <p14:creationId xmlns:p14="http://schemas.microsoft.com/office/powerpoint/2010/main" val="3752972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60716D-CA37-80BB-C790-41401D02BF7E}"/>
              </a:ext>
            </a:extLst>
          </p:cNvPr>
          <p:cNvSpPr>
            <a:spLocks noGrp="1"/>
          </p:cNvSpPr>
          <p:nvPr>
            <p:ph type="title"/>
          </p:nvPr>
        </p:nvSpPr>
        <p:spPr>
          <a:xfrm>
            <a:off x="478632" y="757089"/>
            <a:ext cx="9762331" cy="658811"/>
          </a:xfrm>
        </p:spPr>
        <p:txBody>
          <a:bodyPr/>
          <a:lstStyle/>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Bonifica della cava</a:t>
            </a:r>
          </a:p>
        </p:txBody>
      </p:sp>
      <p:sp>
        <p:nvSpPr>
          <p:cNvPr id="3" name="Segnaposto contenuto 2">
            <a:extLst>
              <a:ext uri="{FF2B5EF4-FFF2-40B4-BE49-F238E27FC236}">
                <a16:creationId xmlns:a16="http://schemas.microsoft.com/office/drawing/2014/main" id="{DC01905A-29AA-C301-159C-957DDAD5D1FB}"/>
              </a:ext>
            </a:extLst>
          </p:cNvPr>
          <p:cNvSpPr>
            <a:spLocks noGrp="1"/>
          </p:cNvSpPr>
          <p:nvPr>
            <p:ph idx="1"/>
          </p:nvPr>
        </p:nvSpPr>
        <p:spPr>
          <a:xfrm>
            <a:off x="458788" y="1117129"/>
            <a:ext cx="9694862" cy="792088"/>
          </a:xfrm>
        </p:spPr>
        <p:txBody>
          <a:bodyPr/>
          <a:lstStyle/>
          <a:p>
            <a:r>
              <a:rPr lang="it-IT" dirty="0">
                <a:latin typeface="Calibri Light" panose="020F0302020204030204" pitchFamily="34" charset="0"/>
                <a:ea typeface="Calibri Light" panose="020F0302020204030204" pitchFamily="34" charset="0"/>
                <a:cs typeface="Calibri Light" panose="020F0302020204030204" pitchFamily="34" charset="0"/>
              </a:rPr>
              <a:t>Gli interventi di bonifica nascono dall’attuazione di quanto espresso dagli Enti presenti alla Conferenza dei Servizi del 23/05/2019, che hanno confermato la presenza di rifiuti contaminanti nel sedime della cava e la necessità di procedere ai sensi della normativa vigente in materia di bonifica.</a:t>
            </a:r>
          </a:p>
        </p:txBody>
      </p:sp>
      <p:sp>
        <p:nvSpPr>
          <p:cNvPr id="4" name="Segnaposto contenuto 2">
            <a:extLst>
              <a:ext uri="{FF2B5EF4-FFF2-40B4-BE49-F238E27FC236}">
                <a16:creationId xmlns:a16="http://schemas.microsoft.com/office/drawing/2014/main" id="{EE51DE73-C284-EA66-A18E-E4D0D3327990}"/>
              </a:ext>
            </a:extLst>
          </p:cNvPr>
          <p:cNvSpPr txBox="1">
            <a:spLocks/>
          </p:cNvSpPr>
          <p:nvPr/>
        </p:nvSpPr>
        <p:spPr>
          <a:xfrm>
            <a:off x="458788" y="1909217"/>
            <a:ext cx="10051811" cy="3795940"/>
          </a:xfrm>
          <a:prstGeom prst="rect">
            <a:avLst/>
          </a:prstGeom>
        </p:spPr>
        <p:txBody>
          <a:bodyPr lIns="91394" tIns="45698" rIns="91394" bIns="45698"/>
          <a:lstStyle>
            <a:lvl1pPr marL="342731" indent="-342731" algn="l" defTabSz="456972" rtl="0" eaLnBrk="1" latinLnBrk="0" hangingPunct="1">
              <a:spcBef>
                <a:spcPct val="20000"/>
              </a:spcBef>
              <a:buFont typeface="Arial"/>
              <a:buNone/>
              <a:defRPr sz="1600" kern="1200">
                <a:solidFill>
                  <a:schemeClr val="tx1">
                    <a:lumMod val="65000"/>
                    <a:lumOff val="35000"/>
                  </a:schemeClr>
                </a:solidFill>
                <a:latin typeface="Verdana"/>
                <a:ea typeface="+mn-ea"/>
                <a:cs typeface="Verdana"/>
              </a:defRPr>
            </a:lvl1pPr>
            <a:lvl2pPr marL="742583" indent="-285609"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2pPr>
            <a:lvl3pPr marL="1142434"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3pPr>
            <a:lvl4pPr marL="1599409"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4pPr>
            <a:lvl5pPr marL="2056383"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5pPr>
            <a:lvl6pPr marL="2513357" indent="-228488" algn="l" defTabSz="456972" rtl="0" eaLnBrk="1" latinLnBrk="0" hangingPunct="1">
              <a:spcBef>
                <a:spcPct val="20000"/>
              </a:spcBef>
              <a:buFont typeface="Arial"/>
              <a:buChar char="•"/>
              <a:defRPr sz="2100" kern="1200">
                <a:solidFill>
                  <a:schemeClr val="tx1"/>
                </a:solidFill>
                <a:latin typeface="+mn-lt"/>
                <a:ea typeface="+mn-ea"/>
                <a:cs typeface="+mn-cs"/>
              </a:defRPr>
            </a:lvl6pPr>
            <a:lvl7pPr marL="2970330" indent="-228488" algn="l" defTabSz="456972" rtl="0" eaLnBrk="1" latinLnBrk="0" hangingPunct="1">
              <a:spcBef>
                <a:spcPct val="20000"/>
              </a:spcBef>
              <a:buFont typeface="Arial"/>
              <a:buChar char="•"/>
              <a:defRPr sz="2100" kern="1200">
                <a:solidFill>
                  <a:schemeClr val="tx1"/>
                </a:solidFill>
                <a:latin typeface="+mn-lt"/>
                <a:ea typeface="+mn-ea"/>
                <a:cs typeface="+mn-cs"/>
              </a:defRPr>
            </a:lvl7pPr>
            <a:lvl8pPr marL="3427305" indent="-228488" algn="l" defTabSz="456972" rtl="0" eaLnBrk="1" latinLnBrk="0" hangingPunct="1">
              <a:spcBef>
                <a:spcPct val="20000"/>
              </a:spcBef>
              <a:buFont typeface="Arial"/>
              <a:buChar char="•"/>
              <a:defRPr sz="2100" kern="1200">
                <a:solidFill>
                  <a:schemeClr val="tx1"/>
                </a:solidFill>
                <a:latin typeface="+mn-lt"/>
                <a:ea typeface="+mn-ea"/>
                <a:cs typeface="+mn-cs"/>
              </a:defRPr>
            </a:lvl8pPr>
            <a:lvl9pPr marL="3884280" indent="-228488" algn="l" defTabSz="456972" rtl="0" eaLnBrk="1" latinLnBrk="0" hangingPunct="1">
              <a:spcBef>
                <a:spcPct val="20000"/>
              </a:spcBef>
              <a:buFont typeface="Arial"/>
              <a:buChar char="•"/>
              <a:defRPr sz="2100" kern="1200">
                <a:solidFill>
                  <a:schemeClr val="tx1"/>
                </a:solidFill>
                <a:latin typeface="+mn-lt"/>
                <a:ea typeface="+mn-ea"/>
                <a:cs typeface="+mn-cs"/>
              </a:defRPr>
            </a:lvl9pPr>
          </a:lstStyle>
          <a:p>
            <a:pPr marL="0" indent="0"/>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QUADRO AMBIENTALE DI SINTESI</a:t>
            </a:r>
          </a:p>
          <a:p>
            <a:pPr>
              <a:buFont typeface="Arial" panose="020B0604020202020204" pitchFamily="34" charset="0"/>
              <a:buChar char="•"/>
            </a:pPr>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Terreni di riporto con screziature biancastre</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superi test di cessione: (diffusamente)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Solfati</a:t>
            </a:r>
          </a:p>
          <a:p>
            <a:pPr>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a:t>
            </a:r>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Terreni di riporto (coltivo</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a:t>
            </a: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rispetto CSC tab 1/A </a:t>
            </a: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(per n. 1 solo areale T29_2020 rispetto Tab 1/B con supero tab 1/A per </a:t>
            </a:r>
            <a:r>
              <a:rPr lang="it-IT" b="1" dirty="0" err="1">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Cr_tot</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t>
            </a:r>
          </a:p>
          <a:p>
            <a:pPr>
              <a:buFont typeface="Arial" panose="020B0604020202020204" pitchFamily="34" charset="0"/>
              <a:buChar char="•"/>
            </a:pPr>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Materiali di riempimento (rifiuti eterogenei)</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a:t>
            </a: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superi test di cessione: (diffusamente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Solfati</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 </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(sporadicamente)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Hg, Fluoruri, </a:t>
            </a:r>
            <a:r>
              <a:rPr lang="it-IT" b="1" dirty="0" err="1">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As</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 Sb, Pb</a:t>
            </a:r>
            <a:endPar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endParaRP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CSC conformi tab 1/B;</a:t>
            </a: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Superi CSC tab 1/A per: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C&gt;12</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(sporadicamente) per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Sn, IPA, Cu, Zn, Ni</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t>
            </a:r>
          </a:p>
          <a:p>
            <a:pPr>
              <a:buFont typeface="Arial" panose="020B0604020202020204" pitchFamily="34" charset="0"/>
              <a:buChar char="•"/>
            </a:pPr>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Substrato geologico naturale</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a:t>
            </a:r>
          </a:p>
          <a:p>
            <a:pPr lvl="1">
              <a:buFont typeface="Arial" panose="020B0604020202020204" pitchFamily="34" charset="0"/>
              <a:buChar char="•"/>
            </a:pP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rispetto CSC TAB 1/A con sporadiche eccezioni per  </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C&gt;12</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(T10_2012; 14T_2016); </a:t>
            </a:r>
            <a:r>
              <a:rPr lang="it-IT" b="1" dirty="0" err="1">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PCB_Scogeneri</a:t>
            </a:r>
            <a:r>
              <a:rPr lang="it-IT" b="1" dirty="0">
                <a:solidFill>
                  <a:srgbClr val="FF0000"/>
                </a:solidFill>
                <a:latin typeface="Calibri Light" panose="020F0302020204030204" pitchFamily="34" charset="0"/>
                <a:ea typeface="Calibri Light" panose="020F0302020204030204" pitchFamily="34" charset="0"/>
                <a:cs typeface="Calibri Light" panose="020F0302020204030204" pitchFamily="34" charset="0"/>
              </a:rPr>
              <a:t> </a:t>
            </a:r>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(S1AT_2015</a:t>
            </a:r>
          </a:p>
        </p:txBody>
      </p:sp>
      <p:graphicFrame>
        <p:nvGraphicFramePr>
          <p:cNvPr id="7" name="Tabella 6">
            <a:extLst>
              <a:ext uri="{FF2B5EF4-FFF2-40B4-BE49-F238E27FC236}">
                <a16:creationId xmlns:a16="http://schemas.microsoft.com/office/drawing/2014/main" id="{E1C2E913-E87D-13B0-4367-E431B9B7B33B}"/>
              </a:ext>
            </a:extLst>
          </p:cNvPr>
          <p:cNvGraphicFramePr>
            <a:graphicFrameLocks noGrp="1"/>
          </p:cNvGraphicFramePr>
          <p:nvPr>
            <p:extLst>
              <p:ext uri="{D42A27DB-BD31-4B8C-83A1-F6EECF244321}">
                <p14:modId xmlns:p14="http://schemas.microsoft.com/office/powerpoint/2010/main" val="2087013758"/>
              </p:ext>
            </p:extLst>
          </p:nvPr>
        </p:nvGraphicFramePr>
        <p:xfrm>
          <a:off x="376238" y="5546754"/>
          <a:ext cx="9864725" cy="1186999"/>
        </p:xfrm>
        <a:graphic>
          <a:graphicData uri="http://schemas.openxmlformats.org/drawingml/2006/table">
            <a:tbl>
              <a:tblPr firstRow="1" firstCol="1" bandRow="1">
                <a:tableStyleId>{5C22544A-7EE6-4342-B048-85BDC9FD1C3A}</a:tableStyleId>
              </a:tblPr>
              <a:tblGrid>
                <a:gridCol w="1826782">
                  <a:extLst>
                    <a:ext uri="{9D8B030D-6E8A-4147-A177-3AD203B41FA5}">
                      <a16:colId xmlns:a16="http://schemas.microsoft.com/office/drawing/2014/main" val="20001"/>
                    </a:ext>
                  </a:extLst>
                </a:gridCol>
                <a:gridCol w="2338281">
                  <a:extLst>
                    <a:ext uri="{9D8B030D-6E8A-4147-A177-3AD203B41FA5}">
                      <a16:colId xmlns:a16="http://schemas.microsoft.com/office/drawing/2014/main" val="20004"/>
                    </a:ext>
                  </a:extLst>
                </a:gridCol>
                <a:gridCol w="2338281">
                  <a:extLst>
                    <a:ext uri="{9D8B030D-6E8A-4147-A177-3AD203B41FA5}">
                      <a16:colId xmlns:a16="http://schemas.microsoft.com/office/drawing/2014/main" val="4059652103"/>
                    </a:ext>
                  </a:extLst>
                </a:gridCol>
                <a:gridCol w="1387779">
                  <a:extLst>
                    <a:ext uri="{9D8B030D-6E8A-4147-A177-3AD203B41FA5}">
                      <a16:colId xmlns:a16="http://schemas.microsoft.com/office/drawing/2014/main" val="322326273"/>
                    </a:ext>
                  </a:extLst>
                </a:gridCol>
                <a:gridCol w="1973602">
                  <a:extLst>
                    <a:ext uri="{9D8B030D-6E8A-4147-A177-3AD203B41FA5}">
                      <a16:colId xmlns:a16="http://schemas.microsoft.com/office/drawing/2014/main" val="1110875372"/>
                    </a:ext>
                  </a:extLst>
                </a:gridCol>
              </a:tblGrid>
              <a:tr h="663907">
                <a:tc>
                  <a:txBody>
                    <a:bodyPr/>
                    <a:lstStyle/>
                    <a:p>
                      <a:pPr marL="360000" algn="ctr" defTabSz="216000">
                        <a:lnSpc>
                          <a:spcPct val="115000"/>
                        </a:lnSpc>
                        <a:spcBef>
                          <a:spcPts val="100"/>
                        </a:spcBef>
                        <a:spcAft>
                          <a:spcPts val="100"/>
                        </a:spcAft>
                      </a:pPr>
                      <a:endParaRPr lang="it-IT" sz="1400" spc="0" dirty="0">
                        <a:effectLst/>
                        <a:latin typeface="Calibri Light" panose="020F0302020204030204" pitchFamily="34" charset="0"/>
                        <a:cs typeface="Calibri Light" panose="020F0302020204030204" pitchFamily="34" charset="0"/>
                      </a:endParaRPr>
                    </a:p>
                  </a:txBody>
                  <a:tcPr marL="40468" marR="40468" marT="0" marB="0" anchor="ctr" anchorCtr="1">
                    <a:solidFill>
                      <a:srgbClr val="007D52"/>
                    </a:solidFill>
                  </a:tcPr>
                </a:tc>
                <a:tc>
                  <a:txBody>
                    <a:bodyPr/>
                    <a:lstStyle/>
                    <a:p>
                      <a:pPr marL="0" indent="0" algn="ctr" defTabSz="216000">
                        <a:spcBef>
                          <a:spcPts val="100"/>
                        </a:spcBef>
                        <a:spcAft>
                          <a:spcPts val="100"/>
                        </a:spcAft>
                      </a:pPr>
                      <a:r>
                        <a:rPr lang="it-IT" sz="1400" b="1" cap="all" spc="0" dirty="0">
                          <a:solidFill>
                            <a:srgbClr val="FFFFFF"/>
                          </a:solidFill>
                          <a:effectLst/>
                          <a:latin typeface="Calibri Light" panose="020F0302020204030204" pitchFamily="34" charset="0"/>
                          <a:ea typeface="Arial" panose="020B0604020202020204" pitchFamily="34" charset="0"/>
                          <a:cs typeface="Times New Roman" panose="02020603050405020304" pitchFamily="18" charset="0"/>
                        </a:rPr>
                        <a:t>Terreno di riporto con screziature biancastre</a:t>
                      </a:r>
                      <a:endParaRPr lang="it-IT" sz="1400" spc="0" dirty="0">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rgbClr val="007D52"/>
                    </a:solidFill>
                  </a:tcPr>
                </a:tc>
                <a:tc>
                  <a:txBody>
                    <a:bodyPr/>
                    <a:lstStyle/>
                    <a:p>
                      <a:pPr marL="360000" algn="ctr" defTabSz="216000">
                        <a:spcBef>
                          <a:spcPts val="100"/>
                        </a:spcBef>
                        <a:spcAft>
                          <a:spcPts val="100"/>
                        </a:spcAft>
                      </a:pPr>
                      <a:r>
                        <a:rPr lang="it-IT" sz="1400" b="1" cap="all" spc="0" dirty="0">
                          <a:solidFill>
                            <a:srgbClr val="FFFFFF"/>
                          </a:solidFill>
                          <a:effectLst/>
                          <a:latin typeface="Calibri Light" panose="020F0302020204030204" pitchFamily="34" charset="0"/>
                          <a:ea typeface="Arial" panose="020B0604020202020204" pitchFamily="34" charset="0"/>
                          <a:cs typeface="Times New Roman" panose="02020603050405020304" pitchFamily="18" charset="0"/>
                        </a:rPr>
                        <a:t>Terreno di riporto (coltivo)</a:t>
                      </a:r>
                      <a:endParaRPr lang="it-IT" sz="1400" spc="0" dirty="0">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rgbClr val="007D52"/>
                    </a:solidFill>
                  </a:tcPr>
                </a:tc>
                <a:tc>
                  <a:txBody>
                    <a:bodyPr/>
                    <a:lstStyle/>
                    <a:p>
                      <a:pPr marL="0" indent="0" algn="ctr" defTabSz="216000">
                        <a:spcBef>
                          <a:spcPts val="100"/>
                        </a:spcBef>
                        <a:spcAft>
                          <a:spcPts val="100"/>
                        </a:spcAft>
                      </a:pPr>
                      <a:r>
                        <a:rPr lang="it-IT" sz="1400" b="1" cap="all" spc="0" dirty="0">
                          <a:solidFill>
                            <a:srgbClr val="FFFFFF"/>
                          </a:solidFill>
                          <a:effectLst/>
                          <a:latin typeface="Calibri Light" panose="020F0302020204030204" pitchFamily="34" charset="0"/>
                          <a:ea typeface="Arial" panose="020B0604020202020204" pitchFamily="34" charset="0"/>
                          <a:cs typeface="Times New Roman" panose="02020603050405020304" pitchFamily="18" charset="0"/>
                        </a:rPr>
                        <a:t>Rifiuti eterogenei</a:t>
                      </a:r>
                      <a:endParaRPr lang="it-IT" sz="1400" spc="0" dirty="0">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rgbClr val="007D52"/>
                    </a:solidFill>
                  </a:tcPr>
                </a:tc>
                <a:tc>
                  <a:txBody>
                    <a:bodyPr/>
                    <a:lstStyle/>
                    <a:p>
                      <a:pPr marL="360000" algn="ctr" defTabSz="216000">
                        <a:spcBef>
                          <a:spcPts val="100"/>
                        </a:spcBef>
                        <a:spcAft>
                          <a:spcPts val="100"/>
                        </a:spcAft>
                      </a:pPr>
                      <a:r>
                        <a:rPr lang="it-IT" sz="1400" b="1" cap="all" spc="0" dirty="0">
                          <a:solidFill>
                            <a:srgbClr val="FFFFFF"/>
                          </a:solidFill>
                          <a:effectLst/>
                          <a:latin typeface="Calibri Light" panose="020F0302020204030204" pitchFamily="34" charset="0"/>
                          <a:ea typeface="Arial" panose="020B0604020202020204" pitchFamily="34" charset="0"/>
                          <a:cs typeface="Times New Roman" panose="02020603050405020304" pitchFamily="18" charset="0"/>
                        </a:rPr>
                        <a:t>TERRENO DI FONDO SCAVO</a:t>
                      </a:r>
                      <a:endParaRPr lang="it-IT" sz="1400" spc="0" dirty="0">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rgbClr val="007D52"/>
                    </a:solidFill>
                  </a:tcPr>
                </a:tc>
                <a:extLst>
                  <a:ext uri="{0D108BD9-81ED-4DB2-BD59-A6C34878D82A}">
                    <a16:rowId xmlns:a16="http://schemas.microsoft.com/office/drawing/2014/main" val="10000"/>
                  </a:ext>
                </a:extLst>
              </a:tr>
              <a:tr h="271836">
                <a:tc>
                  <a:txBody>
                    <a:bodyPr/>
                    <a:lstStyle/>
                    <a:p>
                      <a:pPr marL="0" indent="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PARZIALI DA THIESSEN</a:t>
                      </a:r>
                    </a:p>
                  </a:txBody>
                  <a:tcPr marL="68580" marR="68580" marT="0" marB="0" anchor="ctr">
                    <a:solidFill>
                      <a:schemeClr val="bg1">
                        <a:lumMod val="85000"/>
                      </a:schemeClr>
                    </a:solidFill>
                  </a:tcPr>
                </a:tc>
                <a:tc>
                  <a:txBody>
                    <a:bodyPr/>
                    <a:lstStyle/>
                    <a:p>
                      <a:pPr marL="36000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12.506 m</a:t>
                      </a:r>
                      <a:r>
                        <a:rPr lang="it-IT" sz="1400" b="0" cap="none" spc="0" baseline="3000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3</a:t>
                      </a:r>
                      <a:endPar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marL="36000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79.534 m</a:t>
                      </a:r>
                      <a:r>
                        <a:rPr lang="it-IT" sz="1400" b="0" cap="none" spc="0" baseline="3000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3</a:t>
                      </a:r>
                      <a:endPar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accent3">
                        <a:lumMod val="40000"/>
                        <a:lumOff val="60000"/>
                      </a:schemeClr>
                    </a:solidFill>
                  </a:tcPr>
                </a:tc>
                <a:tc>
                  <a:txBody>
                    <a:bodyPr/>
                    <a:lstStyle/>
                    <a:p>
                      <a:pPr marL="36000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192.234 m</a:t>
                      </a:r>
                      <a:r>
                        <a:rPr lang="it-IT" sz="1400" b="0" cap="none" spc="0" baseline="3000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3</a:t>
                      </a:r>
                      <a:endPar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marL="36000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1.413 m</a:t>
                      </a:r>
                      <a:r>
                        <a:rPr lang="it-IT" sz="1400" b="0" cap="none" spc="0" baseline="3000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3</a:t>
                      </a:r>
                      <a:endPar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rgbClr val="FFFFAF"/>
                    </a:solidFill>
                  </a:tcPr>
                </a:tc>
                <a:extLst>
                  <a:ext uri="{0D108BD9-81ED-4DB2-BD59-A6C34878D82A}">
                    <a16:rowId xmlns:a16="http://schemas.microsoft.com/office/drawing/2014/main" val="10002"/>
                  </a:ext>
                </a:extLst>
              </a:tr>
              <a:tr h="251256">
                <a:tc>
                  <a:txBody>
                    <a:bodyPr/>
                    <a:lstStyle/>
                    <a:p>
                      <a:pPr marL="0" indent="0" algn="ctr" defTabSz="216000">
                        <a:spcBef>
                          <a:spcPts val="100"/>
                        </a:spcBef>
                        <a:spcAft>
                          <a:spcPts val="100"/>
                        </a:spcAft>
                      </a:pPr>
                      <a:r>
                        <a:rPr lang="it-IT" sz="1400" b="0"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TOTALE DA THIESSEN</a:t>
                      </a:r>
                    </a:p>
                  </a:txBody>
                  <a:tcPr marL="68580" marR="68580" marT="0" marB="0" anchor="ctr">
                    <a:solidFill>
                      <a:schemeClr val="bg1">
                        <a:lumMod val="85000"/>
                      </a:schemeClr>
                    </a:solidFill>
                  </a:tcPr>
                </a:tc>
                <a:tc gridSpan="4">
                  <a:txBody>
                    <a:bodyPr/>
                    <a:lstStyle/>
                    <a:p>
                      <a:pPr marL="360000" algn="ctr" defTabSz="216000">
                        <a:spcBef>
                          <a:spcPts val="100"/>
                        </a:spcBef>
                        <a:spcAft>
                          <a:spcPts val="100"/>
                        </a:spcAft>
                      </a:pPr>
                      <a:r>
                        <a:rPr lang="it-IT" sz="1400" b="1"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285.686 m</a:t>
                      </a:r>
                      <a:r>
                        <a:rPr lang="it-IT" sz="1400" b="1" cap="none" spc="0" baseline="3000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rPr>
                        <a:t>3</a:t>
                      </a:r>
                      <a:endParaRPr lang="it-IT" sz="1400" b="1" cap="none" spc="0"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bg1">
                        <a:lumMod val="85000"/>
                      </a:schemeClr>
                    </a:solidFill>
                  </a:tcPr>
                </a:tc>
                <a:tc hMerge="1">
                  <a:txBody>
                    <a:bodyPr/>
                    <a:lstStyle/>
                    <a:p>
                      <a:pPr marL="269875" algn="just">
                        <a:spcBef>
                          <a:spcPts val="400"/>
                        </a:spcBef>
                        <a:spcAft>
                          <a:spcPts val="400"/>
                        </a:spcAft>
                      </a:pPr>
                      <a:endParaRPr lang="it-IT" sz="1400" b="0" cap="none"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bg1">
                        <a:lumMod val="95000"/>
                      </a:schemeClr>
                    </a:solidFill>
                  </a:tcPr>
                </a:tc>
                <a:tc hMerge="1">
                  <a:txBody>
                    <a:bodyPr/>
                    <a:lstStyle/>
                    <a:p>
                      <a:pPr marL="269875" algn="ctr">
                        <a:spcBef>
                          <a:spcPts val="400"/>
                        </a:spcBef>
                        <a:spcAft>
                          <a:spcPts val="400"/>
                        </a:spcAft>
                      </a:pPr>
                      <a:endParaRPr lang="it-IT" sz="1400" b="0" cap="none"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bg1">
                        <a:lumMod val="95000"/>
                      </a:schemeClr>
                    </a:solidFill>
                  </a:tcPr>
                </a:tc>
                <a:tc hMerge="1">
                  <a:txBody>
                    <a:bodyPr/>
                    <a:lstStyle/>
                    <a:p>
                      <a:pPr marL="269875" algn="just">
                        <a:spcBef>
                          <a:spcPts val="400"/>
                        </a:spcBef>
                        <a:spcAft>
                          <a:spcPts val="400"/>
                        </a:spcAft>
                      </a:pPr>
                      <a:endParaRPr lang="it-IT" sz="1400" b="0" cap="none" dirty="0">
                        <a:solidFill>
                          <a:schemeClr val="tx1"/>
                        </a:solidFill>
                        <a:effectLst/>
                        <a:latin typeface="Calibri Light" panose="020F0302020204030204" pitchFamily="34" charset="0"/>
                        <a:ea typeface="Arial" panose="020B0604020202020204" pitchFamily="34" charset="0"/>
                        <a:cs typeface="Times New Roman" panose="02020603050405020304" pitchFamily="18" charset="0"/>
                      </a:endParaRPr>
                    </a:p>
                  </a:txBody>
                  <a:tcPr marL="68580" marR="68580" marT="0" marB="0" anchor="ctr">
                    <a:solidFill>
                      <a:schemeClr val="bg1">
                        <a:lumMod val="95000"/>
                      </a:schemeClr>
                    </a:solidFill>
                  </a:tcPr>
                </a:tc>
                <a:extLst>
                  <a:ext uri="{0D108BD9-81ED-4DB2-BD59-A6C34878D82A}">
                    <a16:rowId xmlns:a16="http://schemas.microsoft.com/office/drawing/2014/main" val="410561312"/>
                  </a:ext>
                </a:extLst>
              </a:tr>
            </a:tbl>
          </a:graphicData>
        </a:graphic>
      </p:graphicFrame>
      <p:sp>
        <p:nvSpPr>
          <p:cNvPr id="8" name="Segnaposto contenuto 2">
            <a:extLst>
              <a:ext uri="{FF2B5EF4-FFF2-40B4-BE49-F238E27FC236}">
                <a16:creationId xmlns:a16="http://schemas.microsoft.com/office/drawing/2014/main" id="{16AC692A-1B36-75A5-8A2B-9C90349279DB}"/>
              </a:ext>
            </a:extLst>
          </p:cNvPr>
          <p:cNvSpPr txBox="1">
            <a:spLocks/>
          </p:cNvSpPr>
          <p:nvPr/>
        </p:nvSpPr>
        <p:spPr>
          <a:xfrm>
            <a:off x="447675" y="5250395"/>
            <a:ext cx="9782175" cy="475246"/>
          </a:xfrm>
          <a:prstGeom prst="rect">
            <a:avLst/>
          </a:prstGeom>
        </p:spPr>
        <p:txBody>
          <a:bodyPr lIns="91394" tIns="45698" rIns="91394" bIns="45698"/>
          <a:lstStyle>
            <a:lvl1pPr marL="342731" indent="-342731" algn="l" defTabSz="456972" rtl="0" eaLnBrk="1" latinLnBrk="0" hangingPunct="1">
              <a:spcBef>
                <a:spcPct val="20000"/>
              </a:spcBef>
              <a:buFont typeface="Arial"/>
              <a:buNone/>
              <a:defRPr sz="1600" kern="1200">
                <a:solidFill>
                  <a:schemeClr val="tx1">
                    <a:lumMod val="65000"/>
                    <a:lumOff val="35000"/>
                  </a:schemeClr>
                </a:solidFill>
                <a:latin typeface="Verdana"/>
                <a:ea typeface="+mn-ea"/>
                <a:cs typeface="Verdana"/>
              </a:defRPr>
            </a:lvl1pPr>
            <a:lvl2pPr marL="742583" indent="-285609"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2pPr>
            <a:lvl3pPr marL="1142434"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3pPr>
            <a:lvl4pPr marL="1599409"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4pPr>
            <a:lvl5pPr marL="2056383"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5pPr>
            <a:lvl6pPr marL="2513357" indent="-228488" algn="l" defTabSz="456972" rtl="0" eaLnBrk="1" latinLnBrk="0" hangingPunct="1">
              <a:spcBef>
                <a:spcPct val="20000"/>
              </a:spcBef>
              <a:buFont typeface="Arial"/>
              <a:buChar char="•"/>
              <a:defRPr sz="2100" kern="1200">
                <a:solidFill>
                  <a:schemeClr val="tx1"/>
                </a:solidFill>
                <a:latin typeface="+mn-lt"/>
                <a:ea typeface="+mn-ea"/>
                <a:cs typeface="+mn-cs"/>
              </a:defRPr>
            </a:lvl6pPr>
            <a:lvl7pPr marL="2970330" indent="-228488" algn="l" defTabSz="456972" rtl="0" eaLnBrk="1" latinLnBrk="0" hangingPunct="1">
              <a:spcBef>
                <a:spcPct val="20000"/>
              </a:spcBef>
              <a:buFont typeface="Arial"/>
              <a:buChar char="•"/>
              <a:defRPr sz="2100" kern="1200">
                <a:solidFill>
                  <a:schemeClr val="tx1"/>
                </a:solidFill>
                <a:latin typeface="+mn-lt"/>
                <a:ea typeface="+mn-ea"/>
                <a:cs typeface="+mn-cs"/>
              </a:defRPr>
            </a:lvl7pPr>
            <a:lvl8pPr marL="3427305" indent="-228488" algn="l" defTabSz="456972" rtl="0" eaLnBrk="1" latinLnBrk="0" hangingPunct="1">
              <a:spcBef>
                <a:spcPct val="20000"/>
              </a:spcBef>
              <a:buFont typeface="Arial"/>
              <a:buChar char="•"/>
              <a:defRPr sz="2100" kern="1200">
                <a:solidFill>
                  <a:schemeClr val="tx1"/>
                </a:solidFill>
                <a:latin typeface="+mn-lt"/>
                <a:ea typeface="+mn-ea"/>
                <a:cs typeface="+mn-cs"/>
              </a:defRPr>
            </a:lvl8pPr>
            <a:lvl9pPr marL="3884280" indent="-228488" algn="l" defTabSz="456972" rtl="0" eaLnBrk="1" latinLnBrk="0" hangingPunct="1">
              <a:spcBef>
                <a:spcPct val="20000"/>
              </a:spcBef>
              <a:buFont typeface="Arial"/>
              <a:buChar char="•"/>
              <a:defRPr sz="2100" kern="1200">
                <a:solidFill>
                  <a:schemeClr val="tx1"/>
                </a:solidFill>
                <a:latin typeface="+mn-lt"/>
                <a:ea typeface="+mn-ea"/>
                <a:cs typeface="+mn-cs"/>
              </a:defRPr>
            </a:lvl9pPr>
          </a:lstStyle>
          <a:p>
            <a:pPr marL="0" indent="0"/>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STIMA VOLUMI DI SCAVO</a:t>
            </a:r>
          </a:p>
        </p:txBody>
      </p:sp>
    </p:spTree>
    <p:extLst>
      <p:ext uri="{BB962C8B-B14F-4D97-AF65-F5344CB8AC3E}">
        <p14:creationId xmlns:p14="http://schemas.microsoft.com/office/powerpoint/2010/main" val="164403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04342" y="937419"/>
            <a:ext cx="9908529" cy="5796334"/>
          </a:xfrm>
        </p:spPr>
        <p:txBody>
          <a:bodyPr/>
          <a:lstStyle/>
          <a:p>
            <a:r>
              <a:rPr lang="it-IT" sz="1600"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Acciaieria Arvedi come tutte le aziende siderurgiche è chiamata a contribuire alla riduzione dei gas effetto serra</a:t>
            </a:r>
            <a:r>
              <a:rPr lang="it-IT" sz="16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 Una delle principali modalità con cui una azienda può intervenire in tale senso è la riduzione dei consumi di materie prime non rinnovabili con rottami post consumo nella mix di carica dei forni. </a:t>
            </a:r>
            <a:br>
              <a:rPr lang="it-IT" sz="16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br>
            <a:r>
              <a:rPr lang="it-IT" sz="16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Fortunatamente l’acciaio è un materiale che può essere riutilizzato all’infinito ma è necessario curare in modo minuzioso la qualità del rottame che viene portato alla bocca dei forni elettrici.</a:t>
            </a:r>
            <a:br>
              <a:rPr lang="it-IT" sz="1600" dirty="0">
                <a:solidFill>
                  <a:schemeClr val="tx1"/>
                </a:solidFill>
              </a:rPr>
            </a:br>
            <a:r>
              <a:rPr lang="it-IT" sz="1600" dirty="0">
                <a:solidFill>
                  <a:schemeClr val="tx1"/>
                </a:solidFill>
              </a:rPr>
              <a:t> </a:t>
            </a:r>
            <a:br>
              <a:rPr lang="it-IT" sz="1600" dirty="0">
                <a:solidFill>
                  <a:schemeClr val="tx1"/>
                </a:solidFill>
              </a:rPr>
            </a:br>
            <a:br>
              <a:rPr lang="it-IT" sz="1600" dirty="0">
                <a:solidFill>
                  <a:schemeClr val="tx1"/>
                </a:solidFill>
              </a:rPr>
            </a:br>
            <a:br>
              <a:rPr lang="it-IT" sz="1600" dirty="0">
                <a:solidFill>
                  <a:schemeClr val="tx1"/>
                </a:solidFill>
              </a:rPr>
            </a:br>
            <a:br>
              <a:rPr lang="it-IT" sz="1600" dirty="0"/>
            </a:br>
            <a:endParaRPr lang="it-IT" sz="1600" dirty="0"/>
          </a:p>
        </p:txBody>
      </p:sp>
      <p:pic>
        <p:nvPicPr>
          <p:cNvPr id="4" name="Immagine 3"/>
          <p:cNvPicPr>
            <a:picLocks noChangeAspect="1"/>
          </p:cNvPicPr>
          <p:nvPr/>
        </p:nvPicPr>
        <p:blipFill rotWithShape="1">
          <a:blip r:embed="rId2"/>
          <a:srcRect l="29170" t="35593" b="-1"/>
          <a:stretch/>
        </p:blipFill>
        <p:spPr>
          <a:xfrm>
            <a:off x="1815927" y="2773313"/>
            <a:ext cx="8280920" cy="3784096"/>
          </a:xfrm>
          <a:prstGeom prst="rect">
            <a:avLst/>
          </a:prstGeom>
        </p:spPr>
      </p:pic>
      <p:sp>
        <p:nvSpPr>
          <p:cNvPr id="3" name="Freccia a sinistra 2">
            <a:extLst>
              <a:ext uri="{FF2B5EF4-FFF2-40B4-BE49-F238E27FC236}">
                <a16:creationId xmlns:a16="http://schemas.microsoft.com/office/drawing/2014/main" id="{FF7A9260-D563-32D7-CF8D-DE82F5D425A8}"/>
              </a:ext>
            </a:extLst>
          </p:cNvPr>
          <p:cNvSpPr/>
          <p:nvPr/>
        </p:nvSpPr>
        <p:spPr>
          <a:xfrm>
            <a:off x="1455886" y="5636508"/>
            <a:ext cx="504057" cy="2880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6BF09F34-4C88-C18B-CE43-0D753E5C835B}"/>
              </a:ext>
            </a:extLst>
          </p:cNvPr>
          <p:cNvSpPr txBox="1"/>
          <p:nvPr/>
        </p:nvSpPr>
        <p:spPr>
          <a:xfrm>
            <a:off x="339763" y="5572775"/>
            <a:ext cx="1116126" cy="415498"/>
          </a:xfrm>
          <a:prstGeom prst="rect">
            <a:avLst/>
          </a:prstGeom>
          <a:noFill/>
        </p:spPr>
        <p:txBody>
          <a:bodyPr wrap="square" rtlCol="0">
            <a:spAutoFit/>
          </a:bodyPr>
          <a:lstStyle/>
          <a:p>
            <a:r>
              <a:rPr lang="it-IT" dirty="0"/>
              <a:t>MULINO</a:t>
            </a:r>
          </a:p>
        </p:txBody>
      </p:sp>
    </p:spTree>
    <p:extLst>
      <p:ext uri="{BB962C8B-B14F-4D97-AF65-F5344CB8AC3E}">
        <p14:creationId xmlns:p14="http://schemas.microsoft.com/office/powerpoint/2010/main" val="1018813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0"/>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3"/>
          <a:stretch>
            <a:fillRect/>
          </a:stretch>
        </p:blipFill>
        <p:spPr>
          <a:xfrm>
            <a:off x="2608015" y="29047"/>
            <a:ext cx="4824536" cy="747544"/>
          </a:xfrm>
          <a:prstGeom prst="rect">
            <a:avLst/>
          </a:prstGeom>
        </p:spPr>
      </p:pic>
      <p:pic>
        <p:nvPicPr>
          <p:cNvPr id="13" name="Immagine 12">
            <a:extLst>
              <a:ext uri="{FF2B5EF4-FFF2-40B4-BE49-F238E27FC236}">
                <a16:creationId xmlns:a16="http://schemas.microsoft.com/office/drawing/2014/main" id="{96931AD7-7CF6-25E3-FA38-5EE7F58734A6}"/>
              </a:ext>
            </a:extLst>
          </p:cNvPr>
          <p:cNvPicPr>
            <a:picLocks noChangeAspect="1"/>
          </p:cNvPicPr>
          <p:nvPr/>
        </p:nvPicPr>
        <p:blipFill>
          <a:blip r:embed="rId4"/>
          <a:stretch>
            <a:fillRect/>
          </a:stretch>
        </p:blipFill>
        <p:spPr>
          <a:xfrm>
            <a:off x="1001903" y="4342221"/>
            <a:ext cx="8036759" cy="2296216"/>
          </a:xfrm>
          <a:prstGeom prst="rect">
            <a:avLst/>
          </a:prstGeom>
        </p:spPr>
      </p:pic>
      <p:sp>
        <p:nvSpPr>
          <p:cNvPr id="15" name="Titolo 1">
            <a:extLst>
              <a:ext uri="{FF2B5EF4-FFF2-40B4-BE49-F238E27FC236}">
                <a16:creationId xmlns:a16="http://schemas.microsoft.com/office/drawing/2014/main" id="{FC3A8813-61D0-8CB6-0981-34345786D22A}"/>
              </a:ext>
            </a:extLst>
          </p:cNvPr>
          <p:cNvSpPr txBox="1">
            <a:spLocks/>
          </p:cNvSpPr>
          <p:nvPr/>
        </p:nvSpPr>
        <p:spPr>
          <a:xfrm>
            <a:off x="1464175" y="3928459"/>
            <a:ext cx="8352928" cy="391550"/>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tx1"/>
                </a:solidFill>
                <a:latin typeface="Calibri Light" panose="020F0302020204030204" pitchFamily="34" charset="0"/>
                <a:cs typeface="Calibri Light" panose="020F0302020204030204" pitchFamily="34" charset="0"/>
              </a:rPr>
              <a:t>Schema concettuale gestione dei materiali di scavo (Bonifica Suolo e sottosuolo)</a:t>
            </a:r>
          </a:p>
        </p:txBody>
      </p:sp>
      <p:sp>
        <p:nvSpPr>
          <p:cNvPr id="18" name="Titolo 1">
            <a:extLst>
              <a:ext uri="{FF2B5EF4-FFF2-40B4-BE49-F238E27FC236}">
                <a16:creationId xmlns:a16="http://schemas.microsoft.com/office/drawing/2014/main" id="{64DD6009-273C-F47D-CC85-C3E12E024B5E}"/>
              </a:ext>
            </a:extLst>
          </p:cNvPr>
          <p:cNvSpPr txBox="1">
            <a:spLocks/>
          </p:cNvSpPr>
          <p:nvPr/>
        </p:nvSpPr>
        <p:spPr>
          <a:xfrm>
            <a:off x="376238" y="1620358"/>
            <a:ext cx="3179653" cy="126981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tx1"/>
                </a:solidFill>
                <a:latin typeface="Calibri Light" panose="020F0302020204030204" pitchFamily="34" charset="0"/>
                <a:cs typeface="Calibri Light" panose="020F0302020204030204" pitchFamily="34" charset="0"/>
              </a:rPr>
              <a:t>OBIETTIVI DELLA BONIFICA</a:t>
            </a:r>
          </a:p>
          <a:p>
            <a:r>
              <a:rPr lang="it-IT" sz="2000" b="1" dirty="0">
                <a:solidFill>
                  <a:schemeClr val="tx1"/>
                </a:solidFill>
                <a:latin typeface="Calibri Light" panose="020F0302020204030204" pitchFamily="34" charset="0"/>
                <a:cs typeface="Calibri Light" panose="020F0302020204030204" pitchFamily="34" charset="0"/>
              </a:rPr>
              <a:t>(Suolo e sottosuolo):</a:t>
            </a:r>
          </a:p>
        </p:txBody>
      </p:sp>
      <p:sp>
        <p:nvSpPr>
          <p:cNvPr id="19" name="Titolo 1">
            <a:extLst>
              <a:ext uri="{FF2B5EF4-FFF2-40B4-BE49-F238E27FC236}">
                <a16:creationId xmlns:a16="http://schemas.microsoft.com/office/drawing/2014/main" id="{7EFB52FB-6E7E-D799-81F8-E6667BD9498F}"/>
              </a:ext>
            </a:extLst>
          </p:cNvPr>
          <p:cNvSpPr txBox="1">
            <a:spLocks/>
          </p:cNvSpPr>
          <p:nvPr/>
        </p:nvSpPr>
        <p:spPr>
          <a:xfrm>
            <a:off x="3687763" y="1327509"/>
            <a:ext cx="6624637" cy="1855514"/>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dirty="0">
                <a:solidFill>
                  <a:schemeClr val="tx1"/>
                </a:solidFill>
                <a:latin typeface="Calibri Light" panose="020F0302020204030204" pitchFamily="34" charset="0"/>
                <a:cs typeface="Calibri Light" panose="020F0302020204030204" pitchFamily="34" charset="0"/>
              </a:rPr>
              <a:t>Rimozione rifiuti interrati</a:t>
            </a:r>
          </a:p>
          <a:p>
            <a:r>
              <a:rPr lang="it-IT" sz="2000" dirty="0">
                <a:solidFill>
                  <a:schemeClr val="tx1"/>
                </a:solidFill>
                <a:latin typeface="Calibri Light" panose="020F0302020204030204" pitchFamily="34" charset="0"/>
                <a:cs typeface="Calibri Light" panose="020F0302020204030204" pitchFamily="34" charset="0"/>
              </a:rPr>
              <a:t>Rimozione terreni di fondo scavo con CSC &gt; tab 1/A</a:t>
            </a:r>
          </a:p>
          <a:p>
            <a:r>
              <a:rPr lang="it-IT" sz="2000" dirty="0">
                <a:solidFill>
                  <a:schemeClr val="tx1"/>
                </a:solidFill>
                <a:latin typeface="Calibri Light" panose="020F0302020204030204" pitchFamily="34" charset="0"/>
                <a:cs typeface="Calibri Light" panose="020F0302020204030204" pitchFamily="34" charset="0"/>
              </a:rPr>
              <a:t>Collaudo fondo scavo: rispetto CSC Tab 1/A</a:t>
            </a:r>
          </a:p>
          <a:p>
            <a:r>
              <a:rPr lang="it-IT" sz="2000" dirty="0">
                <a:solidFill>
                  <a:schemeClr val="tx1"/>
                </a:solidFill>
                <a:latin typeface="Calibri Light" panose="020F0302020204030204" pitchFamily="34" charset="0"/>
                <a:cs typeface="Calibri Light" panose="020F0302020204030204" pitchFamily="34" charset="0"/>
              </a:rPr>
              <a:t>Rinterro con materiali conformi fino alla quota di recupero cava</a:t>
            </a:r>
          </a:p>
        </p:txBody>
      </p:sp>
      <p:sp>
        <p:nvSpPr>
          <p:cNvPr id="20" name="Titolo 1">
            <a:extLst>
              <a:ext uri="{FF2B5EF4-FFF2-40B4-BE49-F238E27FC236}">
                <a16:creationId xmlns:a16="http://schemas.microsoft.com/office/drawing/2014/main" id="{54C14190-5DFB-3E20-38CB-CA67A040DA3F}"/>
              </a:ext>
            </a:extLst>
          </p:cNvPr>
          <p:cNvSpPr txBox="1">
            <a:spLocks/>
          </p:cNvSpPr>
          <p:nvPr/>
        </p:nvSpPr>
        <p:spPr>
          <a:xfrm>
            <a:off x="376238" y="2948886"/>
            <a:ext cx="3179653" cy="756789"/>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tx2">
                    <a:lumMod val="60000"/>
                    <a:lumOff val="40000"/>
                  </a:schemeClr>
                </a:solidFill>
                <a:latin typeface="Calibri Light" panose="020F0302020204030204" pitchFamily="34" charset="0"/>
                <a:cs typeface="Calibri Light" panose="020F0302020204030204" pitchFamily="34" charset="0"/>
              </a:rPr>
              <a:t>OBIETTIVO DELLA BONIFICA (Acque sotterranee): </a:t>
            </a:r>
          </a:p>
        </p:txBody>
      </p:sp>
      <p:sp>
        <p:nvSpPr>
          <p:cNvPr id="21" name="Titolo 1">
            <a:extLst>
              <a:ext uri="{FF2B5EF4-FFF2-40B4-BE49-F238E27FC236}">
                <a16:creationId xmlns:a16="http://schemas.microsoft.com/office/drawing/2014/main" id="{F6C5C88B-1846-5536-74CC-FC7B606A637E}"/>
              </a:ext>
            </a:extLst>
          </p:cNvPr>
          <p:cNvSpPr txBox="1">
            <a:spLocks/>
          </p:cNvSpPr>
          <p:nvPr/>
        </p:nvSpPr>
        <p:spPr>
          <a:xfrm>
            <a:off x="3687763" y="3034285"/>
            <a:ext cx="6467201" cy="698399"/>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dirty="0">
                <a:solidFill>
                  <a:schemeClr val="tx2">
                    <a:lumMod val="60000"/>
                    <a:lumOff val="40000"/>
                  </a:schemeClr>
                </a:solidFill>
                <a:latin typeface="Calibri Light" panose="020F0302020204030204" pitchFamily="34" charset="0"/>
                <a:cs typeface="Calibri Light" panose="020F0302020204030204" pitchFamily="34" charset="0"/>
              </a:rPr>
              <a:t>CSC Tab 2 (acque sotterranee) da attuarsi mediante MNA (Attenuazione Naturale Monitorata) </a:t>
            </a:r>
          </a:p>
        </p:txBody>
      </p:sp>
    </p:spTree>
    <p:extLst>
      <p:ext uri="{BB962C8B-B14F-4D97-AF65-F5344CB8AC3E}">
        <p14:creationId xmlns:p14="http://schemas.microsoft.com/office/powerpoint/2010/main" val="2145041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0"/>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54125" y="1441587"/>
            <a:ext cx="4885531" cy="5284788"/>
          </a:xfrm>
        </p:spPr>
        <p:txBody>
          <a:bodyPr/>
          <a:lstStyle/>
          <a:p>
            <a:r>
              <a:rPr lang="it-IT" dirty="0">
                <a:solidFill>
                  <a:schemeClr val="tx1"/>
                </a:solidFill>
                <a:effectLst/>
                <a:latin typeface="+mn-lt"/>
                <a:ea typeface="Arial" panose="020B0604020202020204" pitchFamily="34" charset="0"/>
                <a:cs typeface="Calibri Light" panose="020F0302020204030204" pitchFamily="34" charset="0"/>
              </a:rPr>
              <a:t>La bonifica del sito sarà sviluppata mediante:</a:t>
            </a:r>
          </a:p>
          <a:p>
            <a:pPr>
              <a:buFont typeface="Arial" panose="020B0604020202020204" pitchFamily="34" charset="0"/>
              <a:buChar char="•"/>
            </a:pPr>
            <a:r>
              <a:rPr lang="it-IT" dirty="0">
                <a:solidFill>
                  <a:schemeClr val="tx1"/>
                </a:solidFill>
                <a:effectLst/>
                <a:latin typeface="+mn-lt"/>
                <a:ea typeface="Arial" panose="020B0604020202020204" pitchFamily="34" charset="0"/>
                <a:cs typeface="Calibri Light" panose="020F0302020204030204" pitchFamily="34" charset="0"/>
              </a:rPr>
              <a:t>scavo del materiale contaminante (circa 285.000 m</a:t>
            </a:r>
            <a:r>
              <a:rPr lang="it-IT" baseline="30000" dirty="0">
                <a:solidFill>
                  <a:schemeClr val="tx1"/>
                </a:solidFill>
                <a:effectLst/>
                <a:latin typeface="+mn-lt"/>
                <a:ea typeface="Arial" panose="020B0604020202020204" pitchFamily="34" charset="0"/>
                <a:cs typeface="Calibri Light" panose="020F0302020204030204" pitchFamily="34" charset="0"/>
              </a:rPr>
              <a:t>3</a:t>
            </a:r>
            <a:r>
              <a:rPr lang="it-IT" dirty="0">
                <a:solidFill>
                  <a:schemeClr val="tx1"/>
                </a:solidFill>
                <a:effectLst/>
                <a:latin typeface="+mn-lt"/>
                <a:ea typeface="Arial" panose="020B0604020202020204" pitchFamily="34" charset="0"/>
                <a:cs typeface="Calibri Light" panose="020F0302020204030204" pitchFamily="34" charset="0"/>
              </a:rPr>
              <a:t>)</a:t>
            </a:r>
          </a:p>
          <a:p>
            <a:pPr>
              <a:buFont typeface="Arial" panose="020B0604020202020204" pitchFamily="34" charset="0"/>
              <a:buChar char="•"/>
            </a:pPr>
            <a:r>
              <a:rPr lang="it-IT" dirty="0">
                <a:solidFill>
                  <a:schemeClr val="tx1"/>
                </a:solidFill>
                <a:latin typeface="+mn-lt"/>
                <a:ea typeface="Arial" panose="020B0604020202020204" pitchFamily="34" charset="0"/>
                <a:cs typeface="Calibri Light" panose="020F0302020204030204" pitchFamily="34" charset="0"/>
              </a:rPr>
              <a:t>t</a:t>
            </a:r>
            <a:r>
              <a:rPr lang="it-IT" dirty="0">
                <a:solidFill>
                  <a:schemeClr val="tx1"/>
                </a:solidFill>
                <a:effectLst/>
                <a:latin typeface="+mn-lt"/>
                <a:ea typeface="Arial" panose="020B0604020202020204" pitchFamily="34" charset="0"/>
                <a:cs typeface="Calibri Light" panose="020F0302020204030204" pitchFamily="34" charset="0"/>
              </a:rPr>
              <a:t>rattamento del materiale in impianto in sito</a:t>
            </a:r>
          </a:p>
          <a:p>
            <a:pPr>
              <a:buFont typeface="Arial" panose="020B0604020202020204" pitchFamily="34" charset="0"/>
              <a:buChar char="•"/>
            </a:pPr>
            <a:r>
              <a:rPr lang="it-IT" dirty="0">
                <a:solidFill>
                  <a:schemeClr val="tx1"/>
                </a:solidFill>
                <a:effectLst/>
                <a:latin typeface="+mn-lt"/>
                <a:ea typeface="Arial" panose="020B0604020202020204" pitchFamily="34" charset="0"/>
                <a:cs typeface="Calibri Light" panose="020F0302020204030204" pitchFamily="34" charset="0"/>
              </a:rPr>
              <a:t>Riutilizzo del materiale recuperato come sottofondo della discarica (circa l’80% dei materiali scavati)</a:t>
            </a:r>
          </a:p>
          <a:p>
            <a:pPr>
              <a:buFont typeface="Arial" panose="020B0604020202020204" pitchFamily="34" charset="0"/>
              <a:buChar char="•"/>
            </a:pPr>
            <a:r>
              <a:rPr lang="it-IT" dirty="0">
                <a:solidFill>
                  <a:schemeClr val="tx1"/>
                </a:solidFill>
                <a:latin typeface="+mn-lt"/>
                <a:ea typeface="Arial" panose="020B0604020202020204" pitchFamily="34" charset="0"/>
                <a:cs typeface="Calibri Light" panose="020F0302020204030204" pitchFamily="34" charset="0"/>
              </a:rPr>
              <a:t>Conferimento in impianti esterni o nella discarica di progetto dei materiali non recuperabili </a:t>
            </a:r>
            <a:r>
              <a:rPr lang="it-IT" dirty="0">
                <a:solidFill>
                  <a:schemeClr val="tx1"/>
                </a:solidFill>
                <a:effectLst/>
                <a:latin typeface="+mn-lt"/>
                <a:ea typeface="Arial" panose="020B0604020202020204" pitchFamily="34" charset="0"/>
                <a:cs typeface="Calibri Light" panose="020F0302020204030204" pitchFamily="34" charset="0"/>
              </a:rPr>
              <a:t>(circa il 20% dei materiali scavati)</a:t>
            </a:r>
          </a:p>
          <a:p>
            <a:pPr>
              <a:buFont typeface="Arial" panose="020B0604020202020204" pitchFamily="34" charset="0"/>
              <a:buChar char="•"/>
            </a:pPr>
            <a:endParaRPr lang="it-IT" dirty="0">
              <a:solidFill>
                <a:schemeClr val="tx1"/>
              </a:solidFill>
              <a:effectLst/>
              <a:latin typeface="+mn-lt"/>
              <a:ea typeface="Arial" panose="020B0604020202020204" pitchFamily="34" charset="0"/>
              <a:cs typeface="Calibri Light" panose="020F0302020204030204" pitchFamily="34" charset="0"/>
            </a:endParaRPr>
          </a:p>
          <a:p>
            <a:r>
              <a:rPr lang="it-IT" dirty="0">
                <a:solidFill>
                  <a:schemeClr val="tx1"/>
                </a:solidFill>
                <a:effectLst/>
                <a:latin typeface="+mn-lt"/>
                <a:ea typeface="Arial" panose="020B0604020202020204" pitchFamily="34" charset="0"/>
                <a:cs typeface="Calibri Light" panose="020F0302020204030204" pitchFamily="34" charset="0"/>
              </a:rPr>
              <a:t>Il principio di economia circolare è traguardato mediante il riutilizzo dei materiali in sito, risparmiando l’utilizzo di risorse naturali e minimizzando il traffico su gomma.</a:t>
            </a:r>
          </a:p>
          <a:p>
            <a:endParaRPr lang="it-IT" dirty="0">
              <a:solidFill>
                <a:schemeClr val="tx1"/>
              </a:solidFill>
              <a:effectLst/>
              <a:latin typeface="+mn-lt"/>
              <a:ea typeface="Arial" panose="020B0604020202020204" pitchFamily="34" charset="0"/>
              <a:cs typeface="Calibri Light" panose="020F0302020204030204" pitchFamily="34" charset="0"/>
            </a:endParaRPr>
          </a:p>
          <a:p>
            <a:r>
              <a:rPr lang="it-IT" dirty="0">
                <a:solidFill>
                  <a:schemeClr val="tx1"/>
                </a:solidFill>
                <a:effectLst/>
                <a:latin typeface="+mn-lt"/>
                <a:ea typeface="Arial" panose="020B0604020202020204" pitchFamily="34" charset="0"/>
                <a:cs typeface="Times New Roman" panose="02020603050405020304" pitchFamily="18" charset="0"/>
              </a:rPr>
              <a:t>L’intervento di bonifica dei terreni sarà attuato per lotti successivi, con la finalità di rendere disponibili progressivamente le porzioni d’area ove è previsto l’allestimento dei bacini della discarica.</a:t>
            </a:r>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altLang="it-IT" dirty="0">
              <a:solidFill>
                <a:schemeClr val="tx1"/>
              </a:solidFill>
              <a:latin typeface="+mn-lt"/>
              <a:cs typeface="Calibri Light" panose="020F0302020204030204" pitchFamily="34" charset="0"/>
            </a:endParaRPr>
          </a:p>
          <a:p>
            <a:endParaRPr lang="it-IT" dirty="0">
              <a:solidFill>
                <a:schemeClr val="tx1"/>
              </a:solidFill>
              <a:latin typeface="+mn-lt"/>
              <a:cs typeface="Calibri Light" panose="020F0302020204030204" pitchFamily="34" charset="0"/>
            </a:endParaRPr>
          </a:p>
        </p:txBody>
      </p:sp>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grpSp>
        <p:nvGrpSpPr>
          <p:cNvPr id="9" name="Gruppo 8">
            <a:extLst>
              <a:ext uri="{FF2B5EF4-FFF2-40B4-BE49-F238E27FC236}">
                <a16:creationId xmlns:a16="http://schemas.microsoft.com/office/drawing/2014/main" id="{8A41C2C9-187A-AE0D-0492-319058D4BA95}"/>
              </a:ext>
            </a:extLst>
          </p:cNvPr>
          <p:cNvGrpSpPr/>
          <p:nvPr/>
        </p:nvGrpSpPr>
        <p:grpSpPr>
          <a:xfrm>
            <a:off x="5776367" y="1266825"/>
            <a:ext cx="2774315" cy="5331460"/>
            <a:chOff x="5776367" y="1266825"/>
            <a:chExt cx="2774315" cy="5331460"/>
          </a:xfrm>
        </p:grpSpPr>
        <p:pic>
          <p:nvPicPr>
            <p:cNvPr id="5" name="Immagine 4">
              <a:extLst>
                <a:ext uri="{FF2B5EF4-FFF2-40B4-BE49-F238E27FC236}">
                  <a16:creationId xmlns:a16="http://schemas.microsoft.com/office/drawing/2014/main" id="{36B7EFCF-FFFF-25B2-C30C-A33FCF5213AF}"/>
                </a:ext>
              </a:extLst>
            </p:cNvPr>
            <p:cNvPicPr>
              <a:picLocks noChangeAspect="1"/>
            </p:cNvPicPr>
            <p:nvPr/>
          </p:nvPicPr>
          <p:blipFill rotWithShape="1">
            <a:blip r:embed="rId3">
              <a:extLst>
                <a:ext uri="{28A0092B-C50C-407E-A947-70E740481C1C}">
                  <a14:useLocalDpi xmlns:a14="http://schemas.microsoft.com/office/drawing/2010/main" val="0"/>
                </a:ext>
              </a:extLst>
            </a:blip>
            <a:srcRect l="3905" r="16780"/>
            <a:stretch/>
          </p:blipFill>
          <p:spPr bwMode="auto">
            <a:xfrm>
              <a:off x="5776367" y="1266825"/>
              <a:ext cx="2774315" cy="5331460"/>
            </a:xfrm>
            <a:prstGeom prst="rect">
              <a:avLst/>
            </a:prstGeom>
            <a:noFill/>
            <a:ln>
              <a:noFill/>
            </a:ln>
            <a:extLst>
              <a:ext uri="{53640926-AAD7-44D8-BBD7-CCE9431645EC}">
                <a14:shadowObscured xmlns:a14="http://schemas.microsoft.com/office/drawing/2010/main"/>
              </a:ext>
            </a:extLst>
          </p:spPr>
        </p:pic>
        <p:sp>
          <p:nvSpPr>
            <p:cNvPr id="8" name="Figura a mano libera: forma 7">
              <a:extLst>
                <a:ext uri="{FF2B5EF4-FFF2-40B4-BE49-F238E27FC236}">
                  <a16:creationId xmlns:a16="http://schemas.microsoft.com/office/drawing/2014/main" id="{F7CFA66B-6DC3-CC02-FE11-DA3E35E8EA96}"/>
                </a:ext>
              </a:extLst>
            </p:cNvPr>
            <p:cNvSpPr/>
            <p:nvPr/>
          </p:nvSpPr>
          <p:spPr>
            <a:xfrm>
              <a:off x="5938838" y="1488281"/>
              <a:ext cx="2155031" cy="757238"/>
            </a:xfrm>
            <a:custGeom>
              <a:avLst/>
              <a:gdLst>
                <a:gd name="connsiteX0" fmla="*/ 33337 w 2155031"/>
                <a:gd name="connsiteY0" fmla="*/ 459582 h 757238"/>
                <a:gd name="connsiteX1" fmla="*/ 0 w 2155031"/>
                <a:gd name="connsiteY1" fmla="*/ 516732 h 757238"/>
                <a:gd name="connsiteX2" fmla="*/ 42862 w 2155031"/>
                <a:gd name="connsiteY2" fmla="*/ 635794 h 757238"/>
                <a:gd name="connsiteX3" fmla="*/ 157162 w 2155031"/>
                <a:gd name="connsiteY3" fmla="*/ 757238 h 757238"/>
                <a:gd name="connsiteX4" fmla="*/ 297656 w 2155031"/>
                <a:gd name="connsiteY4" fmla="*/ 709613 h 757238"/>
                <a:gd name="connsiteX5" fmla="*/ 711993 w 2155031"/>
                <a:gd name="connsiteY5" fmla="*/ 616744 h 757238"/>
                <a:gd name="connsiteX6" fmla="*/ 1554956 w 2155031"/>
                <a:gd name="connsiteY6" fmla="*/ 673894 h 757238"/>
                <a:gd name="connsiteX7" fmla="*/ 1633537 w 2155031"/>
                <a:gd name="connsiteY7" fmla="*/ 588169 h 757238"/>
                <a:gd name="connsiteX8" fmla="*/ 2112168 w 2155031"/>
                <a:gd name="connsiteY8" fmla="*/ 688182 h 757238"/>
                <a:gd name="connsiteX9" fmla="*/ 2155031 w 2155031"/>
                <a:gd name="connsiteY9" fmla="*/ 431007 h 757238"/>
                <a:gd name="connsiteX10" fmla="*/ 2100262 w 2155031"/>
                <a:gd name="connsiteY10" fmla="*/ 411957 h 757238"/>
                <a:gd name="connsiteX11" fmla="*/ 2093118 w 2155031"/>
                <a:gd name="connsiteY11" fmla="*/ 321469 h 757238"/>
                <a:gd name="connsiteX12" fmla="*/ 2035968 w 2155031"/>
                <a:gd name="connsiteY12" fmla="*/ 259557 h 757238"/>
                <a:gd name="connsiteX13" fmla="*/ 1900237 w 2155031"/>
                <a:gd name="connsiteY13" fmla="*/ 200025 h 757238"/>
                <a:gd name="connsiteX14" fmla="*/ 1581150 w 2155031"/>
                <a:gd name="connsiteY14" fmla="*/ 88107 h 757238"/>
                <a:gd name="connsiteX15" fmla="*/ 1316831 w 2155031"/>
                <a:gd name="connsiteY15" fmla="*/ 0 h 757238"/>
                <a:gd name="connsiteX16" fmla="*/ 904875 w 2155031"/>
                <a:gd name="connsiteY16" fmla="*/ 14288 h 757238"/>
                <a:gd name="connsiteX17" fmla="*/ 611981 w 2155031"/>
                <a:gd name="connsiteY17" fmla="*/ 150019 h 757238"/>
                <a:gd name="connsiteX18" fmla="*/ 633412 w 2155031"/>
                <a:gd name="connsiteY18" fmla="*/ 228600 h 757238"/>
                <a:gd name="connsiteX19" fmla="*/ 633412 w 2155031"/>
                <a:gd name="connsiteY19" fmla="*/ 340519 h 757238"/>
                <a:gd name="connsiteX20" fmla="*/ 597693 w 2155031"/>
                <a:gd name="connsiteY20" fmla="*/ 378619 h 757238"/>
                <a:gd name="connsiteX21" fmla="*/ 523875 w 2155031"/>
                <a:gd name="connsiteY21" fmla="*/ 416719 h 757238"/>
                <a:gd name="connsiteX22" fmla="*/ 435768 w 2155031"/>
                <a:gd name="connsiteY22" fmla="*/ 414338 h 757238"/>
                <a:gd name="connsiteX23" fmla="*/ 378618 w 2155031"/>
                <a:gd name="connsiteY23" fmla="*/ 373857 h 757238"/>
                <a:gd name="connsiteX24" fmla="*/ 328612 w 2155031"/>
                <a:gd name="connsiteY24" fmla="*/ 323850 h 757238"/>
                <a:gd name="connsiteX25" fmla="*/ 311943 w 2155031"/>
                <a:gd name="connsiteY25" fmla="*/ 295275 h 757238"/>
                <a:gd name="connsiteX26" fmla="*/ 33337 w 2155031"/>
                <a:gd name="connsiteY26" fmla="*/ 459582 h 757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55031" h="757238">
                  <a:moveTo>
                    <a:pt x="33337" y="459582"/>
                  </a:moveTo>
                  <a:lnTo>
                    <a:pt x="0" y="516732"/>
                  </a:lnTo>
                  <a:lnTo>
                    <a:pt x="42862" y="635794"/>
                  </a:lnTo>
                  <a:lnTo>
                    <a:pt x="157162" y="757238"/>
                  </a:lnTo>
                  <a:lnTo>
                    <a:pt x="297656" y="709613"/>
                  </a:lnTo>
                  <a:lnTo>
                    <a:pt x="711993" y="616744"/>
                  </a:lnTo>
                  <a:lnTo>
                    <a:pt x="1554956" y="673894"/>
                  </a:lnTo>
                  <a:lnTo>
                    <a:pt x="1633537" y="588169"/>
                  </a:lnTo>
                  <a:lnTo>
                    <a:pt x="2112168" y="688182"/>
                  </a:lnTo>
                  <a:lnTo>
                    <a:pt x="2155031" y="431007"/>
                  </a:lnTo>
                  <a:lnTo>
                    <a:pt x="2100262" y="411957"/>
                  </a:lnTo>
                  <a:lnTo>
                    <a:pt x="2093118" y="321469"/>
                  </a:lnTo>
                  <a:lnTo>
                    <a:pt x="2035968" y="259557"/>
                  </a:lnTo>
                  <a:lnTo>
                    <a:pt x="1900237" y="200025"/>
                  </a:lnTo>
                  <a:lnTo>
                    <a:pt x="1581150" y="88107"/>
                  </a:lnTo>
                  <a:lnTo>
                    <a:pt x="1316831" y="0"/>
                  </a:lnTo>
                  <a:lnTo>
                    <a:pt x="904875" y="14288"/>
                  </a:lnTo>
                  <a:lnTo>
                    <a:pt x="611981" y="150019"/>
                  </a:lnTo>
                  <a:lnTo>
                    <a:pt x="633412" y="228600"/>
                  </a:lnTo>
                  <a:lnTo>
                    <a:pt x="633412" y="340519"/>
                  </a:lnTo>
                  <a:lnTo>
                    <a:pt x="597693" y="378619"/>
                  </a:lnTo>
                  <a:lnTo>
                    <a:pt x="523875" y="416719"/>
                  </a:lnTo>
                  <a:lnTo>
                    <a:pt x="435768" y="414338"/>
                  </a:lnTo>
                  <a:lnTo>
                    <a:pt x="378618" y="373857"/>
                  </a:lnTo>
                  <a:lnTo>
                    <a:pt x="328612" y="323850"/>
                  </a:lnTo>
                  <a:lnTo>
                    <a:pt x="311943" y="295275"/>
                  </a:lnTo>
                  <a:lnTo>
                    <a:pt x="33337" y="459582"/>
                  </a:lnTo>
                  <a:close/>
                </a:path>
              </a:pathLst>
            </a:custGeom>
            <a:noFill/>
            <a:ln w="38100">
              <a:solidFill>
                <a:srgbClr val="00B05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grpSp>
      <p:sp>
        <p:nvSpPr>
          <p:cNvPr id="6" name="Callout: linea piegata con barra in risalto 5">
            <a:extLst>
              <a:ext uri="{FF2B5EF4-FFF2-40B4-BE49-F238E27FC236}">
                <a16:creationId xmlns:a16="http://schemas.microsoft.com/office/drawing/2014/main" id="{133194CC-F1F8-E558-DD89-562904F91071}"/>
              </a:ext>
            </a:extLst>
          </p:cNvPr>
          <p:cNvSpPr/>
          <p:nvPr/>
        </p:nvSpPr>
        <p:spPr>
          <a:xfrm>
            <a:off x="8953584" y="1789125"/>
            <a:ext cx="1950911" cy="327000"/>
          </a:xfrm>
          <a:prstGeom prst="accentCallout2">
            <a:avLst>
              <a:gd name="adj1" fmla="val 18750"/>
              <a:gd name="adj2" fmla="val -8333"/>
              <a:gd name="adj3" fmla="val 18750"/>
              <a:gd name="adj4" fmla="val -16667"/>
              <a:gd name="adj5" fmla="val 13949"/>
              <a:gd name="adj6" fmla="val -68962"/>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ARE AIMPIANTO DI TRATTTAMENTO</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7" name="Callout: linea piegata con barra in risalto 6">
            <a:extLst>
              <a:ext uri="{FF2B5EF4-FFF2-40B4-BE49-F238E27FC236}">
                <a16:creationId xmlns:a16="http://schemas.microsoft.com/office/drawing/2014/main" id="{D2F50258-2FFC-0956-9898-C27856B53EAD}"/>
              </a:ext>
            </a:extLst>
          </p:cNvPr>
          <p:cNvSpPr/>
          <p:nvPr/>
        </p:nvSpPr>
        <p:spPr>
          <a:xfrm>
            <a:off x="8962788" y="3275286"/>
            <a:ext cx="1422092" cy="327000"/>
          </a:xfrm>
          <a:prstGeom prst="accentCallout2">
            <a:avLst>
              <a:gd name="adj1" fmla="val 18750"/>
              <a:gd name="adj2" fmla="val -8333"/>
              <a:gd name="adj3" fmla="val 18750"/>
              <a:gd name="adj4" fmla="val -16667"/>
              <a:gd name="adj5" fmla="val 19284"/>
              <a:gd name="adj6" fmla="val -91187"/>
            </a:avLst>
          </a:prstGeom>
          <a:noFill/>
          <a:ln w="19050">
            <a:solidFill>
              <a:schemeClr val="tx1"/>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AREA SCAVI DI BONIFICA</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pic>
        <p:nvPicPr>
          <p:cNvPr id="11" name="Immagine 10">
            <a:extLst>
              <a:ext uri="{FF2B5EF4-FFF2-40B4-BE49-F238E27FC236}">
                <a16:creationId xmlns:a16="http://schemas.microsoft.com/office/drawing/2014/main" id="{65A2ED6D-1BAA-C45D-6F67-B875876A7CE6}"/>
              </a:ext>
            </a:extLst>
          </p:cNvPr>
          <p:cNvPicPr>
            <a:picLocks noChangeAspect="1"/>
          </p:cNvPicPr>
          <p:nvPr/>
        </p:nvPicPr>
        <p:blipFill>
          <a:blip r:embed="rId4"/>
          <a:stretch>
            <a:fillRect/>
          </a:stretch>
        </p:blipFill>
        <p:spPr>
          <a:xfrm>
            <a:off x="8440664" y="3798580"/>
            <a:ext cx="2151090" cy="2890208"/>
          </a:xfrm>
          <a:prstGeom prst="rect">
            <a:avLst/>
          </a:prstGeom>
        </p:spPr>
      </p:pic>
    </p:spTree>
    <p:extLst>
      <p:ext uri="{BB962C8B-B14F-4D97-AF65-F5344CB8AC3E}">
        <p14:creationId xmlns:p14="http://schemas.microsoft.com/office/powerpoint/2010/main" val="1873796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0"/>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pic>
        <p:nvPicPr>
          <p:cNvPr id="5" name="Immagine 4">
            <a:extLst>
              <a:ext uri="{FF2B5EF4-FFF2-40B4-BE49-F238E27FC236}">
                <a16:creationId xmlns:a16="http://schemas.microsoft.com/office/drawing/2014/main" id="{90A20145-0350-CDB3-9D6D-A9680BCF4A40}"/>
              </a:ext>
            </a:extLst>
          </p:cNvPr>
          <p:cNvPicPr>
            <a:picLocks noChangeAspect="1"/>
          </p:cNvPicPr>
          <p:nvPr/>
        </p:nvPicPr>
        <p:blipFill>
          <a:blip r:embed="rId3"/>
          <a:stretch>
            <a:fillRect/>
          </a:stretch>
        </p:blipFill>
        <p:spPr>
          <a:xfrm>
            <a:off x="2824039" y="829470"/>
            <a:ext cx="7606196" cy="5989839"/>
          </a:xfrm>
          <a:prstGeom prst="rect">
            <a:avLst/>
          </a:prstGeom>
        </p:spPr>
      </p:pic>
      <p:sp>
        <p:nvSpPr>
          <p:cNvPr id="7" name="Titolo 1">
            <a:extLst>
              <a:ext uri="{FF2B5EF4-FFF2-40B4-BE49-F238E27FC236}">
                <a16:creationId xmlns:a16="http://schemas.microsoft.com/office/drawing/2014/main" id="{55FB5091-D82B-4DAC-FE25-A439EB6E79C7}"/>
              </a:ext>
            </a:extLst>
          </p:cNvPr>
          <p:cNvSpPr txBox="1">
            <a:spLocks/>
          </p:cNvSpPr>
          <p:nvPr/>
        </p:nvSpPr>
        <p:spPr>
          <a:xfrm>
            <a:off x="375767" y="2413273"/>
            <a:ext cx="2016224" cy="360040"/>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rgbClr val="00B050"/>
                </a:solidFill>
                <a:latin typeface="Calibri Light" panose="020F0302020204030204" pitchFamily="34" charset="0"/>
                <a:cs typeface="Calibri Light" panose="020F0302020204030204" pitchFamily="34" charset="0"/>
              </a:rPr>
              <a:t>Schema di Flusso</a:t>
            </a:r>
          </a:p>
          <a:p>
            <a:endParaRPr lang="it-IT" sz="2000" b="1" dirty="0">
              <a:solidFill>
                <a:srgbClr val="00B050"/>
              </a:solidFill>
              <a:latin typeface="Calibri Light" panose="020F0302020204030204" pitchFamily="34" charset="0"/>
              <a:cs typeface="Calibri Light" panose="020F0302020204030204" pitchFamily="34" charset="0"/>
            </a:endParaRPr>
          </a:p>
          <a:p>
            <a:r>
              <a:rPr lang="it-IT" sz="2000" b="1" dirty="0">
                <a:solidFill>
                  <a:srgbClr val="00B050"/>
                </a:solidFill>
                <a:latin typeface="Calibri Light" panose="020F0302020204030204" pitchFamily="34" charset="0"/>
                <a:cs typeface="Calibri Light" panose="020F0302020204030204" pitchFamily="34" charset="0"/>
              </a:rPr>
              <a:t>«Terreni»</a:t>
            </a:r>
          </a:p>
        </p:txBody>
      </p:sp>
    </p:spTree>
    <p:extLst>
      <p:ext uri="{BB962C8B-B14F-4D97-AF65-F5344CB8AC3E}">
        <p14:creationId xmlns:p14="http://schemas.microsoft.com/office/powerpoint/2010/main" val="969194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pic>
        <p:nvPicPr>
          <p:cNvPr id="8" name="Immagine 7">
            <a:extLst>
              <a:ext uri="{FF2B5EF4-FFF2-40B4-BE49-F238E27FC236}">
                <a16:creationId xmlns:a16="http://schemas.microsoft.com/office/drawing/2014/main" id="{0C849D06-2A0B-2617-5EE6-93D02C01CDEA}"/>
              </a:ext>
            </a:extLst>
          </p:cNvPr>
          <p:cNvPicPr>
            <a:picLocks noChangeAspect="1"/>
          </p:cNvPicPr>
          <p:nvPr/>
        </p:nvPicPr>
        <p:blipFill>
          <a:blip r:embed="rId3"/>
          <a:stretch>
            <a:fillRect/>
          </a:stretch>
        </p:blipFill>
        <p:spPr>
          <a:xfrm>
            <a:off x="2391992" y="827953"/>
            <a:ext cx="7848972" cy="5879380"/>
          </a:xfrm>
          <a:prstGeom prst="rect">
            <a:avLst/>
          </a:prstGeom>
        </p:spPr>
      </p:pic>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0"/>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sp>
        <p:nvSpPr>
          <p:cNvPr id="7" name="Titolo 1">
            <a:extLst>
              <a:ext uri="{FF2B5EF4-FFF2-40B4-BE49-F238E27FC236}">
                <a16:creationId xmlns:a16="http://schemas.microsoft.com/office/drawing/2014/main" id="{55FB5091-D82B-4DAC-FE25-A439EB6E79C7}"/>
              </a:ext>
            </a:extLst>
          </p:cNvPr>
          <p:cNvSpPr txBox="1">
            <a:spLocks/>
          </p:cNvSpPr>
          <p:nvPr/>
        </p:nvSpPr>
        <p:spPr>
          <a:xfrm>
            <a:off x="367805" y="1909763"/>
            <a:ext cx="2738265" cy="1503767"/>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accent6">
                    <a:lumMod val="75000"/>
                  </a:schemeClr>
                </a:solidFill>
                <a:latin typeface="Calibri Light" panose="020F0302020204030204" pitchFamily="34" charset="0"/>
                <a:cs typeface="Calibri Light" panose="020F0302020204030204" pitchFamily="34" charset="0"/>
              </a:rPr>
              <a:t>Schema di Flusso</a:t>
            </a:r>
          </a:p>
          <a:p>
            <a:r>
              <a:rPr lang="it-IT" sz="2000" b="1" dirty="0">
                <a:solidFill>
                  <a:schemeClr val="accent6">
                    <a:lumMod val="75000"/>
                  </a:schemeClr>
                </a:solidFill>
                <a:latin typeface="Calibri Light" panose="020F0302020204030204" pitchFamily="34" charset="0"/>
                <a:cs typeface="Calibri Light" panose="020F0302020204030204" pitchFamily="34" charset="0"/>
              </a:rPr>
              <a:t> </a:t>
            </a:r>
          </a:p>
          <a:p>
            <a:r>
              <a:rPr lang="it-IT" sz="2000" b="1" dirty="0">
                <a:solidFill>
                  <a:schemeClr val="accent6">
                    <a:lumMod val="75000"/>
                  </a:schemeClr>
                </a:solidFill>
                <a:latin typeface="Calibri Light" panose="020F0302020204030204" pitchFamily="34" charset="0"/>
                <a:cs typeface="Calibri Light" panose="020F0302020204030204" pitchFamily="34" charset="0"/>
              </a:rPr>
              <a:t>«Rifiuti da sottoporre ad operazioni di recupero»</a:t>
            </a:r>
          </a:p>
        </p:txBody>
      </p:sp>
    </p:spTree>
    <p:extLst>
      <p:ext uri="{BB962C8B-B14F-4D97-AF65-F5344CB8AC3E}">
        <p14:creationId xmlns:p14="http://schemas.microsoft.com/office/powerpoint/2010/main" val="1125760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sp>
        <p:nvSpPr>
          <p:cNvPr id="7" name="Titolo 1">
            <a:extLst>
              <a:ext uri="{FF2B5EF4-FFF2-40B4-BE49-F238E27FC236}">
                <a16:creationId xmlns:a16="http://schemas.microsoft.com/office/drawing/2014/main" id="{55FB5091-D82B-4DAC-FE25-A439EB6E79C7}"/>
              </a:ext>
            </a:extLst>
          </p:cNvPr>
          <p:cNvSpPr txBox="1">
            <a:spLocks/>
          </p:cNvSpPr>
          <p:nvPr/>
        </p:nvSpPr>
        <p:spPr>
          <a:xfrm>
            <a:off x="7239731" y="1067517"/>
            <a:ext cx="2980818" cy="1225164"/>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accent6">
                    <a:lumMod val="75000"/>
                  </a:schemeClr>
                </a:solidFill>
                <a:latin typeface="Calibri Light" panose="020F0302020204030204" pitchFamily="34" charset="0"/>
                <a:cs typeface="Calibri Light" panose="020F0302020204030204" pitchFamily="34" charset="0"/>
              </a:rPr>
              <a:t>Schema di Flusso</a:t>
            </a:r>
          </a:p>
          <a:p>
            <a:r>
              <a:rPr lang="it-IT" sz="2000" b="1" dirty="0">
                <a:solidFill>
                  <a:schemeClr val="accent6">
                    <a:lumMod val="75000"/>
                  </a:schemeClr>
                </a:solidFill>
                <a:latin typeface="Calibri Light" panose="020F0302020204030204" pitchFamily="34" charset="0"/>
                <a:cs typeface="Calibri Light" panose="020F0302020204030204" pitchFamily="34" charset="0"/>
              </a:rPr>
              <a:t> </a:t>
            </a:r>
          </a:p>
          <a:p>
            <a:r>
              <a:rPr lang="it-IT" sz="2000" b="1" dirty="0">
                <a:solidFill>
                  <a:schemeClr val="accent6">
                    <a:lumMod val="75000"/>
                  </a:schemeClr>
                </a:solidFill>
                <a:latin typeface="Calibri Light" panose="020F0302020204030204" pitchFamily="34" charset="0"/>
                <a:cs typeface="Calibri Light" panose="020F0302020204030204" pitchFamily="34" charset="0"/>
              </a:rPr>
              <a:t>«Rifiuti da sottoporre ad operazioni di recupero»</a:t>
            </a:r>
          </a:p>
        </p:txBody>
      </p:sp>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613073"/>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sp>
        <p:nvSpPr>
          <p:cNvPr id="9" name="Titolo 1">
            <a:extLst>
              <a:ext uri="{FF2B5EF4-FFF2-40B4-BE49-F238E27FC236}">
                <a16:creationId xmlns:a16="http://schemas.microsoft.com/office/drawing/2014/main" id="{322C7C4D-6D95-2110-3B0E-17669183CD42}"/>
              </a:ext>
            </a:extLst>
          </p:cNvPr>
          <p:cNvSpPr txBox="1">
            <a:spLocks/>
          </p:cNvSpPr>
          <p:nvPr/>
        </p:nvSpPr>
        <p:spPr>
          <a:xfrm>
            <a:off x="7235142" y="2411423"/>
            <a:ext cx="2769426" cy="658811"/>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tx1"/>
                </a:solidFill>
                <a:latin typeface="Calibri Light" panose="020F0302020204030204" pitchFamily="34" charset="0"/>
                <a:cs typeface="Calibri Light" panose="020F0302020204030204" pitchFamily="34" charset="0"/>
              </a:rPr>
              <a:t>(indicazioni delle attività)</a:t>
            </a:r>
          </a:p>
        </p:txBody>
      </p:sp>
      <p:pic>
        <p:nvPicPr>
          <p:cNvPr id="5" name="Immagine 4">
            <a:extLst>
              <a:ext uri="{FF2B5EF4-FFF2-40B4-BE49-F238E27FC236}">
                <a16:creationId xmlns:a16="http://schemas.microsoft.com/office/drawing/2014/main" id="{4A1DAB1A-9A19-1477-9767-359DE143AD81}"/>
              </a:ext>
            </a:extLst>
          </p:cNvPr>
          <p:cNvPicPr>
            <a:picLocks noChangeAspect="1"/>
          </p:cNvPicPr>
          <p:nvPr/>
        </p:nvPicPr>
        <p:blipFill rotWithShape="1">
          <a:blip r:embed="rId3"/>
          <a:srcRect l="2339" r="12959"/>
          <a:stretch/>
        </p:blipFill>
        <p:spPr>
          <a:xfrm>
            <a:off x="5631070" y="2747126"/>
            <a:ext cx="4609794" cy="4006490"/>
          </a:xfrm>
          <a:prstGeom prst="rect">
            <a:avLst/>
          </a:prstGeom>
        </p:spPr>
      </p:pic>
      <p:pic>
        <p:nvPicPr>
          <p:cNvPr id="6" name="Immagine 5">
            <a:extLst>
              <a:ext uri="{FF2B5EF4-FFF2-40B4-BE49-F238E27FC236}">
                <a16:creationId xmlns:a16="http://schemas.microsoft.com/office/drawing/2014/main" id="{09441AC2-A8CD-1D6A-3256-71C888E32F17}"/>
              </a:ext>
            </a:extLst>
          </p:cNvPr>
          <p:cNvPicPr>
            <a:picLocks noChangeAspect="1"/>
          </p:cNvPicPr>
          <p:nvPr/>
        </p:nvPicPr>
        <p:blipFill>
          <a:blip r:embed="rId4"/>
          <a:stretch>
            <a:fillRect/>
          </a:stretch>
        </p:blipFill>
        <p:spPr>
          <a:xfrm>
            <a:off x="376238" y="1057466"/>
            <a:ext cx="6190288" cy="3228015"/>
          </a:xfrm>
          <a:prstGeom prst="rect">
            <a:avLst/>
          </a:prstGeom>
        </p:spPr>
      </p:pic>
      <p:pic>
        <p:nvPicPr>
          <p:cNvPr id="10" name="Immagine 9">
            <a:extLst>
              <a:ext uri="{FF2B5EF4-FFF2-40B4-BE49-F238E27FC236}">
                <a16:creationId xmlns:a16="http://schemas.microsoft.com/office/drawing/2014/main" id="{655370DA-DA03-CB0E-8AE4-EDEA65B53CC3}"/>
              </a:ext>
            </a:extLst>
          </p:cNvPr>
          <p:cNvPicPr>
            <a:picLocks noChangeAspect="1"/>
          </p:cNvPicPr>
          <p:nvPr/>
        </p:nvPicPr>
        <p:blipFill>
          <a:blip r:embed="rId5"/>
          <a:stretch>
            <a:fillRect/>
          </a:stretch>
        </p:blipFill>
        <p:spPr>
          <a:xfrm>
            <a:off x="394668" y="4078892"/>
            <a:ext cx="3509491" cy="2751644"/>
          </a:xfrm>
          <a:prstGeom prst="rect">
            <a:avLst/>
          </a:prstGeom>
        </p:spPr>
      </p:pic>
    </p:spTree>
    <p:extLst>
      <p:ext uri="{BB962C8B-B14F-4D97-AF65-F5344CB8AC3E}">
        <p14:creationId xmlns:p14="http://schemas.microsoft.com/office/powerpoint/2010/main" val="125955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sp>
        <p:nvSpPr>
          <p:cNvPr id="7" name="Titolo 1">
            <a:extLst>
              <a:ext uri="{FF2B5EF4-FFF2-40B4-BE49-F238E27FC236}">
                <a16:creationId xmlns:a16="http://schemas.microsoft.com/office/drawing/2014/main" id="{55FB5091-D82B-4DAC-FE25-A439EB6E79C7}"/>
              </a:ext>
            </a:extLst>
          </p:cNvPr>
          <p:cNvSpPr txBox="1">
            <a:spLocks/>
          </p:cNvSpPr>
          <p:nvPr/>
        </p:nvSpPr>
        <p:spPr>
          <a:xfrm>
            <a:off x="395765" y="1950319"/>
            <a:ext cx="3220362" cy="683696"/>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accent6">
                    <a:lumMod val="75000"/>
                  </a:schemeClr>
                </a:solidFill>
                <a:latin typeface="Calibri Light" panose="020F0302020204030204" pitchFamily="34" charset="0"/>
                <a:cs typeface="Calibri Light" panose="020F0302020204030204" pitchFamily="34" charset="0"/>
              </a:rPr>
              <a:t>Schema di Flusso  dell’impianto di </a:t>
            </a:r>
            <a:r>
              <a:rPr lang="it-IT" sz="2000" b="1" dirty="0" err="1">
                <a:solidFill>
                  <a:schemeClr val="accent6">
                    <a:lumMod val="75000"/>
                  </a:schemeClr>
                </a:solidFill>
                <a:latin typeface="Calibri Light" panose="020F0302020204030204" pitchFamily="34" charset="0"/>
                <a:cs typeface="Calibri Light" panose="020F0302020204030204" pitchFamily="34" charset="0"/>
              </a:rPr>
              <a:t>Soil</a:t>
            </a:r>
            <a:r>
              <a:rPr lang="it-IT" sz="2000" b="1" dirty="0">
                <a:solidFill>
                  <a:schemeClr val="accent6">
                    <a:lumMod val="75000"/>
                  </a:schemeClr>
                </a:solidFill>
                <a:latin typeface="Calibri Light" panose="020F0302020204030204" pitchFamily="34" charset="0"/>
                <a:cs typeface="Calibri Light" panose="020F0302020204030204" pitchFamily="34" charset="0"/>
              </a:rPr>
              <a:t> </a:t>
            </a:r>
            <a:r>
              <a:rPr lang="it-IT" sz="2000" b="1" dirty="0" err="1">
                <a:solidFill>
                  <a:schemeClr val="accent6">
                    <a:lumMod val="75000"/>
                  </a:schemeClr>
                </a:solidFill>
                <a:latin typeface="Calibri Light" panose="020F0302020204030204" pitchFamily="34" charset="0"/>
                <a:cs typeface="Calibri Light" panose="020F0302020204030204" pitchFamily="34" charset="0"/>
              </a:rPr>
              <a:t>Washing</a:t>
            </a:r>
            <a:endParaRPr lang="it-IT" sz="2000" b="1" dirty="0">
              <a:solidFill>
                <a:schemeClr val="accent6">
                  <a:lumMod val="75000"/>
                </a:schemeClr>
              </a:solidFill>
              <a:latin typeface="Calibri Light" panose="020F0302020204030204" pitchFamily="34" charset="0"/>
              <a:cs typeface="Calibri Light" panose="020F0302020204030204" pitchFamily="34" charset="0"/>
            </a:endParaRPr>
          </a:p>
        </p:txBody>
      </p:sp>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0"/>
            <a:ext cx="9762331" cy="658811"/>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pic>
        <p:nvPicPr>
          <p:cNvPr id="11" name="Immagine 10">
            <a:extLst>
              <a:ext uri="{FF2B5EF4-FFF2-40B4-BE49-F238E27FC236}">
                <a16:creationId xmlns:a16="http://schemas.microsoft.com/office/drawing/2014/main" id="{C79C1CC1-825E-F8AA-68A8-633D51E87781}"/>
              </a:ext>
            </a:extLst>
          </p:cNvPr>
          <p:cNvPicPr>
            <a:picLocks noChangeAspect="1"/>
          </p:cNvPicPr>
          <p:nvPr/>
        </p:nvPicPr>
        <p:blipFill>
          <a:blip r:embed="rId3"/>
          <a:stretch>
            <a:fillRect/>
          </a:stretch>
        </p:blipFill>
        <p:spPr>
          <a:xfrm>
            <a:off x="3623664" y="764715"/>
            <a:ext cx="6803165" cy="2339095"/>
          </a:xfrm>
          <a:prstGeom prst="rect">
            <a:avLst/>
          </a:prstGeom>
        </p:spPr>
      </p:pic>
      <p:sp>
        <p:nvSpPr>
          <p:cNvPr id="16" name="Titolo 1">
            <a:extLst>
              <a:ext uri="{FF2B5EF4-FFF2-40B4-BE49-F238E27FC236}">
                <a16:creationId xmlns:a16="http://schemas.microsoft.com/office/drawing/2014/main" id="{3B1D3E21-57EA-5883-37C0-2313159D0100}"/>
              </a:ext>
            </a:extLst>
          </p:cNvPr>
          <p:cNvSpPr txBox="1">
            <a:spLocks/>
          </p:cNvSpPr>
          <p:nvPr/>
        </p:nvSpPr>
        <p:spPr>
          <a:xfrm>
            <a:off x="7903257" y="5265652"/>
            <a:ext cx="1833550" cy="38595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400" b="1" dirty="0">
                <a:solidFill>
                  <a:srgbClr val="FF0000"/>
                </a:solidFill>
                <a:latin typeface="Calibri Light" panose="020F0302020204030204" pitchFamily="34" charset="0"/>
                <a:cs typeface="Calibri Light" panose="020F0302020204030204" pitchFamily="34" charset="0"/>
              </a:rPr>
              <a:t> 0,063 mm ÷4 mm</a:t>
            </a:r>
          </a:p>
        </p:txBody>
      </p:sp>
      <p:grpSp>
        <p:nvGrpSpPr>
          <p:cNvPr id="3" name="Gruppo 2">
            <a:extLst>
              <a:ext uri="{FF2B5EF4-FFF2-40B4-BE49-F238E27FC236}">
                <a16:creationId xmlns:a16="http://schemas.microsoft.com/office/drawing/2014/main" id="{1433760E-86CE-E7AE-2245-BB78C05724B1}"/>
              </a:ext>
            </a:extLst>
          </p:cNvPr>
          <p:cNvGrpSpPr/>
          <p:nvPr/>
        </p:nvGrpSpPr>
        <p:grpSpPr>
          <a:xfrm>
            <a:off x="231752" y="2989337"/>
            <a:ext cx="9372472" cy="4544465"/>
            <a:chOff x="231752" y="2989337"/>
            <a:chExt cx="9372472" cy="4544465"/>
          </a:xfrm>
        </p:grpSpPr>
        <p:pic>
          <p:nvPicPr>
            <p:cNvPr id="8" name="Immagine 7">
              <a:extLst>
                <a:ext uri="{FF2B5EF4-FFF2-40B4-BE49-F238E27FC236}">
                  <a16:creationId xmlns:a16="http://schemas.microsoft.com/office/drawing/2014/main" id="{A6501D2B-2A4E-6267-DB92-066D7C85E0E1}"/>
                </a:ext>
              </a:extLst>
            </p:cNvPr>
            <p:cNvPicPr>
              <a:picLocks noChangeAspect="1"/>
            </p:cNvPicPr>
            <p:nvPr/>
          </p:nvPicPr>
          <p:blipFill>
            <a:blip r:embed="rId4"/>
            <a:stretch>
              <a:fillRect/>
            </a:stretch>
          </p:blipFill>
          <p:spPr>
            <a:xfrm>
              <a:off x="231752" y="2989337"/>
              <a:ext cx="7538922" cy="4544465"/>
            </a:xfrm>
            <a:prstGeom prst="rect">
              <a:avLst/>
            </a:prstGeom>
          </p:spPr>
        </p:pic>
        <p:sp>
          <p:nvSpPr>
            <p:cNvPr id="14" name="Titolo 1">
              <a:extLst>
                <a:ext uri="{FF2B5EF4-FFF2-40B4-BE49-F238E27FC236}">
                  <a16:creationId xmlns:a16="http://schemas.microsoft.com/office/drawing/2014/main" id="{E95A870F-3EE3-2D77-6726-44C68B6C11EF}"/>
                </a:ext>
              </a:extLst>
            </p:cNvPr>
            <p:cNvSpPr txBox="1">
              <a:spLocks/>
            </p:cNvSpPr>
            <p:nvPr/>
          </p:nvSpPr>
          <p:spPr>
            <a:xfrm>
              <a:off x="7702557" y="3030668"/>
              <a:ext cx="1219544" cy="38595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400" b="1" dirty="0">
                  <a:solidFill>
                    <a:srgbClr val="FF0000"/>
                  </a:solidFill>
                  <a:latin typeface="Calibri Light" panose="020F0302020204030204" pitchFamily="34" charset="0"/>
                  <a:cs typeface="Calibri Light" panose="020F0302020204030204" pitchFamily="34" charset="0"/>
                </a:rPr>
                <a:t>&gt;120 mm</a:t>
              </a:r>
            </a:p>
          </p:txBody>
        </p:sp>
        <p:sp>
          <p:nvSpPr>
            <p:cNvPr id="15" name="Titolo 1">
              <a:extLst>
                <a:ext uri="{FF2B5EF4-FFF2-40B4-BE49-F238E27FC236}">
                  <a16:creationId xmlns:a16="http://schemas.microsoft.com/office/drawing/2014/main" id="{1157A0FC-59EA-AA83-704F-6AEFE3FA895E}"/>
                </a:ext>
              </a:extLst>
            </p:cNvPr>
            <p:cNvSpPr txBox="1">
              <a:spLocks/>
            </p:cNvSpPr>
            <p:nvPr/>
          </p:nvSpPr>
          <p:spPr>
            <a:xfrm>
              <a:off x="7903257" y="4890356"/>
              <a:ext cx="1689534" cy="38595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400" b="1" dirty="0">
                  <a:solidFill>
                    <a:srgbClr val="FF0000"/>
                  </a:solidFill>
                  <a:latin typeface="Calibri Light" panose="020F0302020204030204" pitchFamily="34" charset="0"/>
                  <a:cs typeface="Calibri Light" panose="020F0302020204030204" pitchFamily="34" charset="0"/>
                </a:rPr>
                <a:t> 4 mm ÷120 mm</a:t>
              </a:r>
            </a:p>
          </p:txBody>
        </p:sp>
        <p:sp>
          <p:nvSpPr>
            <p:cNvPr id="17" name="Titolo 1">
              <a:extLst>
                <a:ext uri="{FF2B5EF4-FFF2-40B4-BE49-F238E27FC236}">
                  <a16:creationId xmlns:a16="http://schemas.microsoft.com/office/drawing/2014/main" id="{DF2ED14B-50CD-9FBE-A2A9-E8DA81E34087}"/>
                </a:ext>
              </a:extLst>
            </p:cNvPr>
            <p:cNvSpPr txBox="1">
              <a:spLocks/>
            </p:cNvSpPr>
            <p:nvPr/>
          </p:nvSpPr>
          <p:spPr>
            <a:xfrm>
              <a:off x="7726464" y="6229697"/>
              <a:ext cx="1833550" cy="38595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400" b="1" dirty="0">
                  <a:solidFill>
                    <a:srgbClr val="FF0000"/>
                  </a:solidFill>
                  <a:latin typeface="Calibri Light" panose="020F0302020204030204" pitchFamily="34" charset="0"/>
                  <a:cs typeface="Calibri Light" panose="020F0302020204030204" pitchFamily="34" charset="0"/>
                </a:rPr>
                <a:t> &lt; 0,063 mm</a:t>
              </a:r>
            </a:p>
          </p:txBody>
        </p:sp>
        <p:sp>
          <p:nvSpPr>
            <p:cNvPr id="18" name="Titolo 1">
              <a:extLst>
                <a:ext uri="{FF2B5EF4-FFF2-40B4-BE49-F238E27FC236}">
                  <a16:creationId xmlns:a16="http://schemas.microsoft.com/office/drawing/2014/main" id="{BD1D698F-48C3-9DCF-6203-A131F67819AA}"/>
                </a:ext>
              </a:extLst>
            </p:cNvPr>
            <p:cNvSpPr txBox="1">
              <a:spLocks/>
            </p:cNvSpPr>
            <p:nvPr/>
          </p:nvSpPr>
          <p:spPr>
            <a:xfrm>
              <a:off x="7770674" y="6809279"/>
              <a:ext cx="1833550" cy="38595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400" b="1" dirty="0">
                  <a:solidFill>
                    <a:srgbClr val="FF0000"/>
                  </a:solidFill>
                  <a:latin typeface="Calibri Light" panose="020F0302020204030204" pitchFamily="34" charset="0"/>
                  <a:cs typeface="Calibri Light" panose="020F0302020204030204" pitchFamily="34" charset="0"/>
                </a:rPr>
                <a:t> &lt; 0,063 mm</a:t>
              </a:r>
            </a:p>
          </p:txBody>
        </p:sp>
      </p:grpSp>
    </p:spTree>
    <p:extLst>
      <p:ext uri="{BB962C8B-B14F-4D97-AF65-F5344CB8AC3E}">
        <p14:creationId xmlns:p14="http://schemas.microsoft.com/office/powerpoint/2010/main" val="1866762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C41DEA27-5952-6224-6767-E284836A0771}"/>
              </a:ext>
            </a:extLst>
          </p:cNvPr>
          <p:cNvPicPr>
            <a:picLocks noChangeAspect="1"/>
          </p:cNvPicPr>
          <p:nvPr/>
        </p:nvPicPr>
        <p:blipFill>
          <a:blip r:embed="rId2"/>
          <a:stretch>
            <a:fillRect/>
          </a:stretch>
        </p:blipFill>
        <p:spPr>
          <a:xfrm>
            <a:off x="2608015" y="29047"/>
            <a:ext cx="4824536" cy="747544"/>
          </a:xfrm>
          <a:prstGeom prst="rect">
            <a:avLst/>
          </a:prstGeom>
        </p:spPr>
      </p:pic>
      <p:sp>
        <p:nvSpPr>
          <p:cNvPr id="7" name="Titolo 1">
            <a:extLst>
              <a:ext uri="{FF2B5EF4-FFF2-40B4-BE49-F238E27FC236}">
                <a16:creationId xmlns:a16="http://schemas.microsoft.com/office/drawing/2014/main" id="{55FB5091-D82B-4DAC-FE25-A439EB6E79C7}"/>
              </a:ext>
            </a:extLst>
          </p:cNvPr>
          <p:cNvSpPr txBox="1">
            <a:spLocks/>
          </p:cNvSpPr>
          <p:nvPr/>
        </p:nvSpPr>
        <p:spPr>
          <a:xfrm>
            <a:off x="3173609" y="746407"/>
            <a:ext cx="2098256" cy="69697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2000" b="1" dirty="0">
                <a:solidFill>
                  <a:schemeClr val="accent6">
                    <a:lumMod val="75000"/>
                  </a:schemeClr>
                </a:solidFill>
                <a:latin typeface="Calibri Light" panose="020F0302020204030204" pitchFamily="34" charset="0"/>
                <a:cs typeface="Calibri Light" panose="020F0302020204030204" pitchFamily="34" charset="0"/>
              </a:rPr>
              <a:t>Scavo in falda per limitate porzioni</a:t>
            </a:r>
          </a:p>
        </p:txBody>
      </p:sp>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58491" y="829471"/>
            <a:ext cx="2715117" cy="360040"/>
          </a:xfrm>
        </p:spPr>
        <p:txBody>
          <a:bodyPr lIns="91394" tIns="45698" rIns="91394" bIns="45698"/>
          <a:lstStyle/>
          <a:p>
            <a:r>
              <a:rPr lang="it-IT" dirty="0">
                <a:solidFill>
                  <a:schemeClr val="tx1"/>
                </a:solidFill>
                <a:latin typeface="Calibri Light" panose="020F0302020204030204" pitchFamily="34" charset="0"/>
                <a:cs typeface="Calibri Light" panose="020F0302020204030204" pitchFamily="34" charset="0"/>
              </a:rPr>
              <a:t>Bonifica della cava </a:t>
            </a:r>
          </a:p>
        </p:txBody>
      </p:sp>
      <p:sp>
        <p:nvSpPr>
          <p:cNvPr id="18" name="Titolo 1">
            <a:extLst>
              <a:ext uri="{FF2B5EF4-FFF2-40B4-BE49-F238E27FC236}">
                <a16:creationId xmlns:a16="http://schemas.microsoft.com/office/drawing/2014/main" id="{BD1D698F-48C3-9DCF-6203-A131F67819AA}"/>
              </a:ext>
            </a:extLst>
          </p:cNvPr>
          <p:cNvSpPr txBox="1">
            <a:spLocks/>
          </p:cNvSpPr>
          <p:nvPr/>
        </p:nvSpPr>
        <p:spPr>
          <a:xfrm>
            <a:off x="5642375" y="605573"/>
            <a:ext cx="2880320" cy="382495"/>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600" b="1" dirty="0">
                <a:solidFill>
                  <a:srgbClr val="FF0000"/>
                </a:solidFill>
                <a:latin typeface="Calibri Light" panose="020F0302020204030204" pitchFamily="34" charset="0"/>
                <a:cs typeface="Calibri Light" panose="020F0302020204030204" pitchFamily="34" charset="0"/>
              </a:rPr>
              <a:t>Procedura per scavi in falda</a:t>
            </a:r>
          </a:p>
        </p:txBody>
      </p:sp>
      <p:pic>
        <p:nvPicPr>
          <p:cNvPr id="3" name="Immagine 2">
            <a:extLst>
              <a:ext uri="{FF2B5EF4-FFF2-40B4-BE49-F238E27FC236}">
                <a16:creationId xmlns:a16="http://schemas.microsoft.com/office/drawing/2014/main" id="{E11E5AB0-2C87-5C1C-C2CD-E077F3D3C5FD}"/>
              </a:ext>
            </a:extLst>
          </p:cNvPr>
          <p:cNvPicPr>
            <a:picLocks noChangeAspect="1"/>
          </p:cNvPicPr>
          <p:nvPr/>
        </p:nvPicPr>
        <p:blipFill>
          <a:blip r:embed="rId3">
            <a:extLst>
              <a:ext uri="{28A0092B-C50C-407E-A947-70E740481C1C}">
                <a14:useLocalDpi xmlns:a14="http://schemas.microsoft.com/office/drawing/2010/main" val="0"/>
              </a:ext>
            </a:extLst>
          </a:blip>
          <a:srcRect r="17656"/>
          <a:stretch>
            <a:fillRect/>
          </a:stretch>
        </p:blipFill>
        <p:spPr bwMode="auto">
          <a:xfrm>
            <a:off x="36637" y="2051309"/>
            <a:ext cx="5095222" cy="2106112"/>
          </a:xfrm>
          <a:prstGeom prst="rect">
            <a:avLst/>
          </a:prstGeom>
          <a:noFill/>
          <a:ln>
            <a:noFill/>
          </a:ln>
        </p:spPr>
      </p:pic>
      <p:pic>
        <p:nvPicPr>
          <p:cNvPr id="5" name="Immagine 4">
            <a:extLst>
              <a:ext uri="{FF2B5EF4-FFF2-40B4-BE49-F238E27FC236}">
                <a16:creationId xmlns:a16="http://schemas.microsoft.com/office/drawing/2014/main" id="{0433F19B-8AE6-14DF-B41F-F7777CB34419}"/>
              </a:ext>
            </a:extLst>
          </p:cNvPr>
          <p:cNvPicPr>
            <a:picLocks noChangeAspect="1"/>
          </p:cNvPicPr>
          <p:nvPr/>
        </p:nvPicPr>
        <p:blipFill>
          <a:blip r:embed="rId4">
            <a:extLst>
              <a:ext uri="{28A0092B-C50C-407E-A947-70E740481C1C}">
                <a14:useLocalDpi xmlns:a14="http://schemas.microsoft.com/office/drawing/2010/main" val="0"/>
              </a:ext>
            </a:extLst>
          </a:blip>
          <a:srcRect t="4581"/>
          <a:stretch>
            <a:fillRect/>
          </a:stretch>
        </p:blipFill>
        <p:spPr bwMode="auto">
          <a:xfrm>
            <a:off x="61104" y="4717877"/>
            <a:ext cx="5073600" cy="2038558"/>
          </a:xfrm>
          <a:prstGeom prst="rect">
            <a:avLst/>
          </a:prstGeom>
          <a:noFill/>
          <a:ln>
            <a:noFill/>
          </a:ln>
        </p:spPr>
      </p:pic>
      <p:sp>
        <p:nvSpPr>
          <p:cNvPr id="9" name="Titolo 1">
            <a:extLst>
              <a:ext uri="{FF2B5EF4-FFF2-40B4-BE49-F238E27FC236}">
                <a16:creationId xmlns:a16="http://schemas.microsoft.com/office/drawing/2014/main" id="{A53ACF93-BD89-AFB5-1CBF-200B57C0F258}"/>
              </a:ext>
            </a:extLst>
          </p:cNvPr>
          <p:cNvSpPr txBox="1">
            <a:spLocks/>
          </p:cNvSpPr>
          <p:nvPr/>
        </p:nvSpPr>
        <p:spPr>
          <a:xfrm>
            <a:off x="30551" y="1691269"/>
            <a:ext cx="3613545" cy="360040"/>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600" b="1" dirty="0">
                <a:solidFill>
                  <a:srgbClr val="0070C0"/>
                </a:solidFill>
                <a:latin typeface="Calibri Light" panose="020F0302020204030204" pitchFamily="34" charset="0"/>
                <a:cs typeface="Calibri Light" panose="020F0302020204030204" pitchFamily="34" charset="0"/>
              </a:rPr>
              <a:t>Tipologico scavo in falda senza palancole</a:t>
            </a:r>
          </a:p>
        </p:txBody>
      </p:sp>
      <p:sp>
        <p:nvSpPr>
          <p:cNvPr id="10" name="Titolo 1">
            <a:extLst>
              <a:ext uri="{FF2B5EF4-FFF2-40B4-BE49-F238E27FC236}">
                <a16:creationId xmlns:a16="http://schemas.microsoft.com/office/drawing/2014/main" id="{6B61E6C9-95C9-930A-0EC7-9447AE7B9026}"/>
              </a:ext>
            </a:extLst>
          </p:cNvPr>
          <p:cNvSpPr txBox="1">
            <a:spLocks/>
          </p:cNvSpPr>
          <p:nvPr/>
        </p:nvSpPr>
        <p:spPr>
          <a:xfrm>
            <a:off x="87735" y="4405307"/>
            <a:ext cx="4065935" cy="360040"/>
          </a:xfrm>
          <a:prstGeom prst="rect">
            <a:avLst/>
          </a:prstGeom>
        </p:spPr>
        <p:txBody>
          <a:bodyPr lIns="91394" tIns="45698" rIns="91394" bIns="45698"/>
          <a:lstStyle>
            <a:lvl1pPr algn="l" defTabSz="456972" rtl="0" eaLnBrk="1" latinLnBrk="0" hangingPunct="1">
              <a:spcBef>
                <a:spcPct val="0"/>
              </a:spcBef>
              <a:buNone/>
              <a:defRPr sz="2400" b="0" kern="1200">
                <a:solidFill>
                  <a:schemeClr val="tx1">
                    <a:lumMod val="50000"/>
                    <a:lumOff val="50000"/>
                  </a:schemeClr>
                </a:solidFill>
                <a:latin typeface="Verdana"/>
                <a:ea typeface="+mj-ea"/>
                <a:cs typeface="Verdana"/>
              </a:defRPr>
            </a:lvl1pPr>
          </a:lstStyle>
          <a:p>
            <a:r>
              <a:rPr lang="it-IT" sz="1600" b="1" dirty="0">
                <a:solidFill>
                  <a:srgbClr val="0070C0"/>
                </a:solidFill>
                <a:latin typeface="Calibri Light" panose="020F0302020204030204" pitchFamily="34" charset="0"/>
                <a:cs typeface="Calibri Light" panose="020F0302020204030204" pitchFamily="34" charset="0"/>
              </a:rPr>
              <a:t>Tipologico scavo in falda con palancole</a:t>
            </a:r>
          </a:p>
        </p:txBody>
      </p:sp>
      <p:sp>
        <p:nvSpPr>
          <p:cNvPr id="13" name="CasellaDiTesto 12">
            <a:extLst>
              <a:ext uri="{FF2B5EF4-FFF2-40B4-BE49-F238E27FC236}">
                <a16:creationId xmlns:a16="http://schemas.microsoft.com/office/drawing/2014/main" id="{DF88884C-09CB-BDFC-CEF3-BED9253736BD}"/>
              </a:ext>
            </a:extLst>
          </p:cNvPr>
          <p:cNvSpPr txBox="1"/>
          <p:nvPr/>
        </p:nvSpPr>
        <p:spPr>
          <a:xfrm>
            <a:off x="5061973" y="829471"/>
            <a:ext cx="5637804" cy="5693866"/>
          </a:xfrm>
          <a:prstGeom prst="rect">
            <a:avLst/>
          </a:prstGeom>
          <a:noFill/>
        </p:spPr>
        <p:txBody>
          <a:bodyPr wrap="square">
            <a:spAutoFit/>
          </a:bodyPr>
          <a:lstStyle/>
          <a:p>
            <a:pPr marL="342900" lvl="0" indent="-342900" algn="just">
              <a:spcBef>
                <a:spcPts val="400"/>
              </a:spcBef>
              <a:buFont typeface="Symbol" panose="05050102010706020507" pitchFamily="18" charset="2"/>
              <a:buChar char=""/>
            </a:pPr>
            <a:r>
              <a:rPr lang="it-IT" sz="1400" dirty="0">
                <a:effectLst/>
                <a:latin typeface="Calibri Light" panose="020F0302020204030204" pitchFamily="34" charset="0"/>
                <a:ea typeface="Arial" panose="020B0604020202020204" pitchFamily="34" charset="0"/>
                <a:cs typeface="Times New Roman" panose="02020603050405020304" pitchFamily="18" charset="0"/>
              </a:rPr>
              <a:t>Eventuale compartimentazione con palancole delle aree di scavo (settori limitati);</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P</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rofondità di scavo sarà limitata all’asportazione dei “rifiuti” e condotta fino al rinvenimento dei sottostanti terreni naturali in posto;</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Rifiuti </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 riscontrati sulle evidenze visive in corso d’opera e sulla base di una preliminare verifica esplorativa;</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G</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li scavi dei materiali saturi procederanno per settori di estensione limitata;</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N</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on è previsto il </a:t>
            </a:r>
            <a:r>
              <a:rPr lang="it-IT" sz="1400" dirty="0" err="1">
                <a:effectLst/>
                <a:latin typeface="Calibri Light" panose="020F0302020204030204" pitchFamily="34" charset="0"/>
                <a:ea typeface="Arial" panose="020B0604020202020204" pitchFamily="34" charset="0"/>
                <a:cs typeface="Times New Roman" panose="02020603050405020304" pitchFamily="18" charset="0"/>
              </a:rPr>
              <a:t>dewatering</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 completo del settore di scavo (eventuale aggottamento parziale per facilitare le operazioni). </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I</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l raggiungimento del fondo scavo costituito dal terreno naturale, in conformità agli esiti della preliminare verifica esplorativa, verrà verificato da controllo batimetrico e restituzione topografica riportante le quote di fondo scavo e la delimitazione areale del settore in lavorazione;</a:t>
            </a:r>
          </a:p>
          <a:p>
            <a:pPr marL="342900" lvl="0" indent="-342900" algn="just">
              <a:buFont typeface="Symbol" panose="05050102010706020507" pitchFamily="18" charset="2"/>
              <a:buChar char=""/>
            </a:pPr>
            <a:r>
              <a:rPr lang="it-IT" sz="1400" dirty="0">
                <a:latin typeface="Calibri Light" panose="020F0302020204030204" pitchFamily="34" charset="0"/>
                <a:ea typeface="Arial" panose="020B0604020202020204" pitchFamily="34" charset="0"/>
                <a:cs typeface="Times New Roman" panose="02020603050405020304" pitchFamily="18" charset="0"/>
              </a:rPr>
              <a:t>A</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 completamento della verifica topografica, verranno in ogni caso eseguiti campionamenti ai fini del collaudo, dei terreni di fondo scavo nel comparto saturo (campionamento da benna o con campionatori per sedimenti tipo benna Van </a:t>
            </a:r>
            <a:r>
              <a:rPr lang="it-IT" sz="1400" dirty="0" err="1">
                <a:effectLst/>
                <a:latin typeface="Calibri Light" panose="020F0302020204030204" pitchFamily="34" charset="0"/>
                <a:ea typeface="Arial" panose="020B0604020202020204" pitchFamily="34" charset="0"/>
                <a:cs typeface="Times New Roman" panose="02020603050405020304" pitchFamily="18" charset="0"/>
              </a:rPr>
              <a:t>Veen</a:t>
            </a:r>
            <a:r>
              <a:rPr lang="it-IT" sz="1400" dirty="0">
                <a:effectLst/>
                <a:latin typeface="Calibri Light" panose="020F0302020204030204" pitchFamily="34" charset="0"/>
                <a:ea typeface="Arial" panose="020B0604020202020204" pitchFamily="34" charset="0"/>
                <a:cs typeface="Times New Roman" panose="02020603050405020304" pitchFamily="18" charset="0"/>
              </a:rPr>
              <a:t> o similari);</a:t>
            </a:r>
          </a:p>
          <a:p>
            <a:pPr marL="342900" lvl="0" indent="-342900" algn="just">
              <a:buFont typeface="Symbol" panose="05050102010706020507" pitchFamily="18" charset="2"/>
              <a:buChar char=""/>
            </a:pPr>
            <a:r>
              <a:rPr lang="it-IT" sz="1400" dirty="0">
                <a:effectLst/>
                <a:latin typeface="Calibri Light" panose="020F0302020204030204" pitchFamily="34" charset="0"/>
                <a:ea typeface="Arial" panose="020B0604020202020204" pitchFamily="34" charset="0"/>
                <a:cs typeface="Times New Roman" panose="02020603050405020304" pitchFamily="18" charset="0"/>
              </a:rPr>
              <a:t>i campioni prelevati saranno analizzati secondo le medesime procedure previste per i campioni prelevati nella matrice insatura per il collaudo di fondo scavo;</a:t>
            </a:r>
          </a:p>
          <a:p>
            <a:pPr marL="342900" lvl="0" indent="-342900" algn="just">
              <a:buFont typeface="Symbol" panose="05050102010706020507" pitchFamily="18" charset="2"/>
              <a:buChar char=""/>
            </a:pPr>
            <a:r>
              <a:rPr lang="it-IT" sz="1400" dirty="0">
                <a:effectLst/>
                <a:latin typeface="Calibri Light" panose="020F0302020204030204" pitchFamily="34" charset="0"/>
                <a:ea typeface="Arial" panose="020B0604020202020204" pitchFamily="34" charset="0"/>
                <a:cs typeface="Times New Roman" panose="02020603050405020304" pitchFamily="18" charset="0"/>
              </a:rPr>
              <a:t>a seguito della verifica batimetrica/topografica e dell’esito delle indagini analitiche verrà eseguito il rinterro della depressione;</a:t>
            </a:r>
          </a:p>
          <a:p>
            <a:pPr marL="342900" lvl="0" indent="-342900" algn="just">
              <a:spcAft>
                <a:spcPts val="400"/>
              </a:spcAft>
              <a:buFont typeface="Symbol" panose="05050102010706020507" pitchFamily="18" charset="2"/>
              <a:buChar char=""/>
            </a:pPr>
            <a:r>
              <a:rPr lang="it-IT" sz="1400" dirty="0">
                <a:effectLst/>
                <a:latin typeface="Calibri Light" panose="020F0302020204030204" pitchFamily="34" charset="0"/>
                <a:ea typeface="Arial" panose="020B0604020202020204" pitchFamily="34" charset="0"/>
                <a:cs typeface="Times New Roman" panose="02020603050405020304" pitchFamily="18" charset="0"/>
              </a:rPr>
              <a:t>successivamente al rinterro di un settore di scavo e si procederà con lo scavo del settore adiacente.</a:t>
            </a:r>
          </a:p>
        </p:txBody>
      </p:sp>
      <p:pic>
        <p:nvPicPr>
          <p:cNvPr id="6" name="Immagine 5">
            <a:extLst>
              <a:ext uri="{FF2B5EF4-FFF2-40B4-BE49-F238E27FC236}">
                <a16:creationId xmlns:a16="http://schemas.microsoft.com/office/drawing/2014/main" id="{A200EB2C-7148-DDEB-E573-E13BF0246D6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0172" y="6229697"/>
            <a:ext cx="1777362" cy="1333153"/>
          </a:xfrm>
          <a:prstGeom prst="rect">
            <a:avLst/>
          </a:prstGeom>
          <a:noFill/>
          <a:ln>
            <a:noFill/>
          </a:ln>
        </p:spPr>
      </p:pic>
    </p:spTree>
    <p:extLst>
      <p:ext uri="{BB962C8B-B14F-4D97-AF65-F5344CB8AC3E}">
        <p14:creationId xmlns:p14="http://schemas.microsoft.com/office/powerpoint/2010/main" val="3055435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8EBA7F-C3B5-817D-0223-138B27D71C5B}"/>
              </a:ext>
            </a:extLst>
          </p:cNvPr>
          <p:cNvSpPr>
            <a:spLocks noGrp="1"/>
          </p:cNvSpPr>
          <p:nvPr>
            <p:ph type="title"/>
          </p:nvPr>
        </p:nvSpPr>
        <p:spPr>
          <a:xfrm>
            <a:off x="391319" y="829097"/>
            <a:ext cx="9762331" cy="658811"/>
          </a:xfrm>
        </p:spPr>
        <p:txBody>
          <a:bodyPr/>
          <a:lstStyle/>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Recupero della cava - Art. 20 della L.R. 20/2021 </a:t>
            </a:r>
          </a:p>
        </p:txBody>
      </p:sp>
      <p:sp>
        <p:nvSpPr>
          <p:cNvPr id="3" name="Segnaposto contenuto 2">
            <a:extLst>
              <a:ext uri="{FF2B5EF4-FFF2-40B4-BE49-F238E27FC236}">
                <a16:creationId xmlns:a16="http://schemas.microsoft.com/office/drawing/2014/main" id="{CFCDF591-2B48-94BB-95E5-C7CB99443EDB}"/>
              </a:ext>
            </a:extLst>
          </p:cNvPr>
          <p:cNvSpPr>
            <a:spLocks noGrp="1"/>
          </p:cNvSpPr>
          <p:nvPr>
            <p:ph idx="1"/>
          </p:nvPr>
        </p:nvSpPr>
        <p:spPr>
          <a:xfrm>
            <a:off x="458788" y="1606649"/>
            <a:ext cx="6345560" cy="4983088"/>
          </a:xfrm>
        </p:spPr>
        <p:txBody>
          <a:bodyPr/>
          <a:lstStyle/>
          <a:p>
            <a:r>
              <a:rPr lang="it-IT" b="1" dirty="0">
                <a:latin typeface="Calibri Light" panose="020F0302020204030204" pitchFamily="34" charset="0"/>
                <a:ea typeface="Calibri Light" panose="020F0302020204030204" pitchFamily="34" charset="0"/>
                <a:cs typeface="Calibri Light" panose="020F0302020204030204" pitchFamily="34" charset="0"/>
              </a:rPr>
              <a:t>Nella porzione Est </a:t>
            </a:r>
            <a:r>
              <a:rPr lang="it-IT" dirty="0">
                <a:latin typeface="Calibri Light" panose="020F0302020204030204" pitchFamily="34" charset="0"/>
                <a:ea typeface="Calibri Light" panose="020F0302020204030204" pitchFamily="34" charset="0"/>
                <a:cs typeface="Calibri Light" panose="020F0302020204030204" pitchFamily="34" charset="0"/>
              </a:rPr>
              <a:t>(rosa in figura), sono comprese le zone non oggetto in passato di operazioni di escavazione; per tali zone il progetto prevede operazioni di regolarizzazione.</a:t>
            </a:r>
          </a:p>
          <a:p>
            <a:r>
              <a:rPr lang="it-IT" b="1" dirty="0">
                <a:latin typeface="Calibri Light" panose="020F0302020204030204" pitchFamily="34" charset="0"/>
                <a:ea typeface="Calibri Light" panose="020F0302020204030204" pitchFamily="34" charset="0"/>
                <a:cs typeface="Calibri Light" panose="020F0302020204030204" pitchFamily="34" charset="0"/>
              </a:rPr>
              <a:t>Nella porzione Nord </a:t>
            </a:r>
            <a:r>
              <a:rPr lang="it-IT" dirty="0">
                <a:latin typeface="Calibri Light" panose="020F0302020204030204" pitchFamily="34" charset="0"/>
                <a:ea typeface="Calibri Light" panose="020F0302020204030204" pitchFamily="34" charset="0"/>
                <a:cs typeface="Calibri Light" panose="020F0302020204030204" pitchFamily="34" charset="0"/>
              </a:rPr>
              <a:t>(celeste in figura), dove le passate operazioni di cavazione sono consistite esclusivamente nella rimozione totale o parziale del terreno superficiale, il progetto prevede l’asportazione di sabbia e ghiaia per un totale di circa 30.000 mc. Il materiale di cava sarà stoccato in sito e destinato al recupero della cava nella porzione sud . </a:t>
            </a:r>
          </a:p>
          <a:p>
            <a:r>
              <a:rPr lang="it-IT" b="1" dirty="0">
                <a:latin typeface="Calibri Light" panose="020F0302020204030204" pitchFamily="34" charset="0"/>
                <a:ea typeface="Calibri Light" panose="020F0302020204030204" pitchFamily="34" charset="0"/>
                <a:cs typeface="Calibri Light" panose="020F0302020204030204" pitchFamily="34" charset="0"/>
              </a:rPr>
              <a:t>Nella porzione Sud </a:t>
            </a:r>
            <a:r>
              <a:rPr lang="it-IT" dirty="0">
                <a:latin typeface="Calibri Light" panose="020F0302020204030204" pitchFamily="34" charset="0"/>
                <a:ea typeface="Calibri Light" panose="020F0302020204030204" pitchFamily="34" charset="0"/>
                <a:cs typeface="Calibri Light" panose="020F0302020204030204" pitchFamily="34" charset="0"/>
              </a:rPr>
              <a:t>(verde in figura), sono ricomprese le porzioni interessate in passato da operazioni di cavazione. Tali aree saranno oggetto di bonifica mediante asportazione del materiale/rifiuti e ripristino morfologico. </a:t>
            </a:r>
          </a:p>
          <a:p>
            <a:r>
              <a:rPr lang="it-IT" dirty="0">
                <a:latin typeface="Calibri Light" panose="020F0302020204030204" pitchFamily="34" charset="0"/>
                <a:ea typeface="Calibri Light" panose="020F0302020204030204" pitchFamily="34" charset="0"/>
                <a:cs typeface="Calibri Light" panose="020F0302020204030204" pitchFamily="34" charset="0"/>
              </a:rPr>
              <a:t>La depressione lasciata dalle operazioni di scavo di bonifica sarà colmata fino alle quote di recupero ambientale della cava, con materiali recuperati dalle operazioni di bonifica, con materiali derivanti dalle operazioni di scavo della porzione nord (celeste in figura) o con materiali di fornitura esterna</a:t>
            </a:r>
          </a:p>
          <a:p>
            <a:r>
              <a:rPr lang="it-IT" dirty="0">
                <a:latin typeface="Calibri Light" panose="020F0302020204030204" pitchFamily="34" charset="0"/>
                <a:ea typeface="Calibri Light" panose="020F0302020204030204" pitchFamily="34" charset="0"/>
                <a:cs typeface="Calibri Light" panose="020F0302020204030204" pitchFamily="34" charset="0"/>
              </a:rPr>
              <a:t>In questa porzione la morfologia di ripristino del progetto operativo di bonifica coinciderà con il recupero finale della cava.</a:t>
            </a:r>
          </a:p>
          <a:p>
            <a:endParaRPr lang="it-IT" dirty="0"/>
          </a:p>
        </p:txBody>
      </p:sp>
      <p:pic>
        <p:nvPicPr>
          <p:cNvPr id="7" name="Immagine 6">
            <a:extLst>
              <a:ext uri="{FF2B5EF4-FFF2-40B4-BE49-F238E27FC236}">
                <a16:creationId xmlns:a16="http://schemas.microsoft.com/office/drawing/2014/main" id="{847F43DA-09C1-5D14-FD12-990E9CA78A77}"/>
              </a:ext>
            </a:extLst>
          </p:cNvPr>
          <p:cNvPicPr>
            <a:picLocks noChangeAspect="1"/>
          </p:cNvPicPr>
          <p:nvPr/>
        </p:nvPicPr>
        <p:blipFill>
          <a:blip r:embed="rId2"/>
          <a:stretch>
            <a:fillRect/>
          </a:stretch>
        </p:blipFill>
        <p:spPr>
          <a:xfrm>
            <a:off x="6736764" y="1045121"/>
            <a:ext cx="3416885" cy="5544616"/>
          </a:xfrm>
          <a:prstGeom prst="rect">
            <a:avLst/>
          </a:prstGeom>
        </p:spPr>
      </p:pic>
    </p:spTree>
    <p:extLst>
      <p:ext uri="{BB962C8B-B14F-4D97-AF65-F5344CB8AC3E}">
        <p14:creationId xmlns:p14="http://schemas.microsoft.com/office/powerpoint/2010/main" val="31349090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25053" y="973113"/>
            <a:ext cx="9762331" cy="658811"/>
          </a:xfrm>
        </p:spPr>
        <p:txBody>
          <a:bodyPr/>
          <a:lstStyle/>
          <a:p>
            <a:r>
              <a:rPr lang="it-IT" dirty="0">
                <a:solidFill>
                  <a:schemeClr val="tx1"/>
                </a:solidFill>
                <a:latin typeface="Calibri Light" panose="020F0302020204030204" pitchFamily="34" charset="0"/>
                <a:cs typeface="Calibri Light" panose="020F0302020204030204" pitchFamily="34" charset="0"/>
              </a:rPr>
              <a:t>Impatto Ambientale del Progetto</a:t>
            </a:r>
          </a:p>
        </p:txBody>
      </p:sp>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66697" y="1651840"/>
            <a:ext cx="9694862" cy="4637112"/>
          </a:xfrm>
        </p:spPr>
        <p:txBody>
          <a:bodyPr/>
          <a:lstStyle/>
          <a:p>
            <a:pPr marL="269875" algn="just">
              <a:spcBef>
                <a:spcPts val="400"/>
              </a:spcBef>
              <a:spcAft>
                <a:spcPts val="400"/>
              </a:spcAft>
            </a:pPr>
            <a:r>
              <a:rPr lang="it-IT" b="1" dirty="0">
                <a:solidFill>
                  <a:schemeClr val="tx1"/>
                </a:solidFill>
                <a:latin typeface="+mn-lt"/>
                <a:ea typeface="Arial" panose="020B0604020202020204" pitchFamily="34" charset="0"/>
                <a:cs typeface="Calibri Light" panose="020F0302020204030204" pitchFamily="34" charset="0"/>
              </a:rPr>
              <a:t>Dall’analisi degli strumenti di pianificazione </a:t>
            </a:r>
            <a:r>
              <a:rPr lang="it-IT" b="1" u="sng" dirty="0">
                <a:solidFill>
                  <a:schemeClr val="tx1"/>
                </a:solidFill>
                <a:latin typeface="+mn-lt"/>
                <a:ea typeface="Arial" panose="020B0604020202020204" pitchFamily="34" charset="0"/>
                <a:cs typeface="Calibri Light" panose="020F0302020204030204" pitchFamily="34" charset="0"/>
              </a:rPr>
              <a:t>il</a:t>
            </a:r>
            <a:r>
              <a:rPr lang="it-IT" b="1" u="sng" dirty="0">
                <a:solidFill>
                  <a:schemeClr val="tx1"/>
                </a:solidFill>
                <a:effectLst/>
                <a:latin typeface="+mn-lt"/>
                <a:ea typeface="Arial" panose="020B0604020202020204" pitchFamily="34" charset="0"/>
                <a:cs typeface="Calibri Light" panose="020F0302020204030204" pitchFamily="34" charset="0"/>
              </a:rPr>
              <a:t> progetto è risultato coerente con i principali strumenti urbanistici e territoriali analizzati</a:t>
            </a:r>
            <a:r>
              <a:rPr lang="it-IT" b="1" dirty="0">
                <a:solidFill>
                  <a:schemeClr val="tx1"/>
                </a:solidFill>
                <a:effectLst/>
                <a:latin typeface="+mn-lt"/>
                <a:ea typeface="Arial" panose="020B0604020202020204" pitchFamily="34" charset="0"/>
                <a:cs typeface="Calibri Light" panose="020F0302020204030204" pitchFamily="34" charset="0"/>
              </a:rPr>
              <a:t>, sia da un punto di vista pianificatorio che vincolistico.</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Il SIA ha fotografato lo stato ambientale attuale, simulando poi l’intervento del progetto per stimarne gli impatti.</a:t>
            </a:r>
          </a:p>
          <a:p>
            <a:pPr marL="269875" algn="just">
              <a:spcBef>
                <a:spcPts val="400"/>
              </a:spcBef>
              <a:spcAft>
                <a:spcPts val="400"/>
              </a:spcAft>
            </a:pPr>
            <a:r>
              <a:rPr lang="it-IT" dirty="0">
                <a:solidFill>
                  <a:schemeClr val="tx1"/>
                </a:solidFill>
                <a:latin typeface="+mn-lt"/>
                <a:ea typeface="Arial" panose="020B0604020202020204" pitchFamily="34" charset="0"/>
                <a:cs typeface="Calibri Light" panose="020F0302020204030204" pitchFamily="34" charset="0"/>
              </a:rPr>
              <a:t>La stima degli impatti è stata effettuata considerando le attività di realizzazione ed esercizio dell’impianto di smaltimento, comprese le attività correlate al recupero della cava e le attività di bonifica.</a:t>
            </a:r>
          </a:p>
          <a:p>
            <a:pPr marL="269875" algn="just">
              <a:spcBef>
                <a:spcPts val="400"/>
              </a:spcBef>
              <a:spcAft>
                <a:spcPts val="400"/>
              </a:spcAft>
            </a:pPr>
            <a:r>
              <a:rPr lang="it-IT" dirty="0">
                <a:solidFill>
                  <a:schemeClr val="tx1"/>
                </a:solidFill>
                <a:latin typeface="+mn-lt"/>
                <a:ea typeface="Arial" panose="020B0604020202020204" pitchFamily="34" charset="0"/>
                <a:cs typeface="Calibri Light" panose="020F0302020204030204" pitchFamily="34" charset="0"/>
              </a:rPr>
              <a:t>A fini cautelativi, le valutazioni sono state applicate a «scenari critici», simulando sovrapposizioni di attività di cantiere e gestionali afferenti a tutte le opere in progetto.</a:t>
            </a:r>
          </a:p>
          <a:p>
            <a:pPr marL="269875" algn="just">
              <a:spcBef>
                <a:spcPts val="400"/>
              </a:spcBef>
              <a:spcAft>
                <a:spcPts val="400"/>
              </a:spcAft>
            </a:pPr>
            <a:r>
              <a:rPr lang="it-IT" b="1" dirty="0">
                <a:solidFill>
                  <a:schemeClr val="tx1"/>
                </a:solidFill>
                <a:effectLst/>
                <a:latin typeface="+mn-lt"/>
                <a:ea typeface="Arial" panose="020B0604020202020204" pitchFamily="34" charset="0"/>
                <a:cs typeface="Calibri Light" panose="020F0302020204030204" pitchFamily="34" charset="0"/>
              </a:rPr>
              <a:t>Gli studi eseguiti hanno consentito di guidare le scelte progettuali, anche attraverso lo sviluppo di interventi di mitigazione, traguardando e raggiungendo la piena sostenibilità delle opere e delle attività in progetto</a:t>
            </a:r>
            <a:r>
              <a:rPr lang="it-IT" dirty="0">
                <a:solidFill>
                  <a:schemeClr val="tx1"/>
                </a:solidFill>
                <a:effectLst/>
                <a:latin typeface="+mn-lt"/>
                <a:ea typeface="Arial" panose="020B0604020202020204" pitchFamily="34" charset="0"/>
                <a:cs typeface="Calibri Light" panose="020F0302020204030204" pitchFamily="34" charset="0"/>
              </a:rPr>
              <a:t>.</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Tale confronto ha evidenziato </a:t>
            </a:r>
            <a:r>
              <a:rPr lang="it-IT" b="1" u="sng" dirty="0">
                <a:solidFill>
                  <a:schemeClr val="tx1"/>
                </a:solidFill>
                <a:effectLst/>
                <a:latin typeface="+mn-lt"/>
                <a:ea typeface="Arial" panose="020B0604020202020204" pitchFamily="34" charset="0"/>
                <a:cs typeface="Calibri Light" panose="020F0302020204030204" pitchFamily="34" charset="0"/>
              </a:rPr>
              <a:t>la complessiva non rilevanza degli impatti negativi connessi al progetto in oggetto</a:t>
            </a:r>
            <a:r>
              <a:rPr lang="it-IT" b="1" dirty="0">
                <a:solidFill>
                  <a:schemeClr val="tx1"/>
                </a:solidFill>
                <a:effectLst/>
                <a:latin typeface="+mn-lt"/>
                <a:ea typeface="Arial" panose="020B0604020202020204" pitchFamily="34" charset="0"/>
                <a:cs typeface="Calibri Light" panose="020F0302020204030204" pitchFamily="34" charset="0"/>
              </a:rPr>
              <a:t>, soprattutto in base allo stato attuale dell’area ed alle mitigazioni prese in fase di progetto.</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dirty="0">
              <a:solidFill>
                <a:schemeClr val="tx1"/>
              </a:solidFill>
              <a:latin typeface="+mn-lt"/>
              <a:cs typeface="Calibri Light" panose="020F0302020204030204" pitchFamily="34" charset="0"/>
            </a:endParaRPr>
          </a:p>
          <a:p>
            <a:endParaRPr lang="it-IT" dirty="0">
              <a:solidFill>
                <a:schemeClr val="tx1"/>
              </a:solidFill>
              <a:latin typeface="+mn-lt"/>
              <a:cs typeface="Calibri Light" panose="020F0302020204030204" pitchFamily="34" charset="0"/>
            </a:endParaRPr>
          </a:p>
        </p:txBody>
      </p:sp>
      <p:pic>
        <p:nvPicPr>
          <p:cNvPr id="4" name="Immagine 3">
            <a:extLst>
              <a:ext uri="{FF2B5EF4-FFF2-40B4-BE49-F238E27FC236}">
                <a16:creationId xmlns:a16="http://schemas.microsoft.com/office/drawing/2014/main" id="{8277A989-DACC-8F29-4589-3C847313F4B3}"/>
              </a:ext>
            </a:extLst>
          </p:cNvPr>
          <p:cNvPicPr>
            <a:picLocks noChangeAspect="1"/>
          </p:cNvPicPr>
          <p:nvPr/>
        </p:nvPicPr>
        <p:blipFill>
          <a:blip r:embed="rId2"/>
          <a:stretch>
            <a:fillRect/>
          </a:stretch>
        </p:blipFill>
        <p:spPr>
          <a:xfrm>
            <a:off x="2608015" y="29047"/>
            <a:ext cx="4824536" cy="747544"/>
          </a:xfrm>
          <a:prstGeom prst="rect">
            <a:avLst/>
          </a:prstGeom>
        </p:spPr>
      </p:pic>
    </p:spTree>
    <p:extLst>
      <p:ext uri="{BB962C8B-B14F-4D97-AF65-F5344CB8AC3E}">
        <p14:creationId xmlns:p14="http://schemas.microsoft.com/office/powerpoint/2010/main" val="15668108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89505" y="1405441"/>
            <a:ext cx="9694862" cy="2520000"/>
          </a:xfrm>
        </p:spPr>
        <p:txBody>
          <a:bodyPr/>
          <a:lstStyle/>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Sono state considerate tutte le emissioni dovute alle attività interne al sito di progetto e quelle dovute al transito dei mezzi sulla viabilità </a:t>
            </a:r>
            <a:r>
              <a:rPr lang="it-IT" dirty="0">
                <a:solidFill>
                  <a:schemeClr val="tx1"/>
                </a:solidFill>
                <a:latin typeface="+mn-lt"/>
                <a:ea typeface="Arial" panose="020B0604020202020204" pitchFamily="34" charset="0"/>
                <a:cs typeface="Calibri Light" panose="020F0302020204030204" pitchFamily="34" charset="0"/>
              </a:rPr>
              <a:t>facendo riferimento a due scenari emissivi di caso peggiore, il primo relativo alla sovrapposizione delle attività di bonifica e della discarica, il secondo relativo alle sole attività della discarica.</a:t>
            </a:r>
          </a:p>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La valutazione previsionale ha permesso di definire che: </a:t>
            </a:r>
          </a:p>
          <a:p>
            <a:pPr marL="269875" algn="just">
              <a:spcBef>
                <a:spcPts val="200"/>
              </a:spcBef>
              <a:spcAft>
                <a:spcPts val="200"/>
              </a:spcAft>
              <a:buFont typeface="Arial" panose="020B0604020202020204" pitchFamily="34" charset="0"/>
              <a:buChar char="•"/>
            </a:pPr>
            <a:r>
              <a:rPr lang="it-IT" dirty="0">
                <a:solidFill>
                  <a:schemeClr val="tx1"/>
                </a:solidFill>
                <a:effectLst/>
                <a:latin typeface="+mn-lt"/>
                <a:ea typeface="Arial" panose="020B0604020202020204" pitchFamily="34" charset="0"/>
                <a:cs typeface="Calibri Light" panose="020F0302020204030204" pitchFamily="34" charset="0"/>
              </a:rPr>
              <a:t>l’attività di progetto è in grado di rispettare sia i limiti di zona che il criterio differenziale presso tutti i ricettori considerati </a:t>
            </a:r>
          </a:p>
          <a:p>
            <a:pPr marL="269875" algn="just">
              <a:spcBef>
                <a:spcPts val="200"/>
              </a:spcBef>
              <a:spcAft>
                <a:spcPts val="200"/>
              </a:spcAft>
              <a:buFont typeface="Arial" panose="020B0604020202020204" pitchFamily="34" charset="0"/>
              <a:buChar char="•"/>
            </a:pPr>
            <a:r>
              <a:rPr lang="it-IT" dirty="0">
                <a:solidFill>
                  <a:schemeClr val="tx1"/>
                </a:solidFill>
                <a:effectLst/>
                <a:latin typeface="+mn-lt"/>
                <a:ea typeface="Arial" panose="020B0604020202020204" pitchFamily="34" charset="0"/>
                <a:cs typeface="Calibri Light" panose="020F0302020204030204" pitchFamily="34" charset="0"/>
              </a:rPr>
              <a:t>L’impatto dei camion sulla viabilità esistente è compatibile con l’area circostante e le infrastrutture di trasporto utilizzate.</a:t>
            </a:r>
          </a:p>
          <a:p>
            <a:pPr marL="269875" algn="just">
              <a:spcBef>
                <a:spcPts val="200"/>
              </a:spcBef>
              <a:spcAft>
                <a:spcPts val="200"/>
              </a:spcAft>
              <a:buFont typeface="Arial" panose="020B0604020202020204" pitchFamily="34" charset="0"/>
              <a:buChar char="•"/>
            </a:pPr>
            <a:r>
              <a:rPr lang="it-IT" dirty="0">
                <a:solidFill>
                  <a:schemeClr val="tx1"/>
                </a:solidFill>
                <a:latin typeface="+mn-lt"/>
                <a:ea typeface="Arial" panose="020B0604020202020204" pitchFamily="34" charset="0"/>
                <a:cs typeface="Calibri Light" panose="020F0302020204030204" pitchFamily="34" charset="0"/>
              </a:rPr>
              <a:t>Attività solo DIURNE</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dirty="0">
              <a:solidFill>
                <a:schemeClr val="tx1"/>
              </a:solidFill>
              <a:latin typeface="+mn-lt"/>
              <a:cs typeface="Calibri Light" panose="020F0302020204030204" pitchFamily="34" charset="0"/>
            </a:endParaRPr>
          </a:p>
          <a:p>
            <a:endParaRPr lang="it-IT" dirty="0">
              <a:solidFill>
                <a:schemeClr val="tx1"/>
              </a:solidFill>
              <a:latin typeface="+mn-lt"/>
              <a:cs typeface="Calibri Light" panose="020F0302020204030204" pitchFamily="34" charset="0"/>
            </a:endParaRPr>
          </a:p>
        </p:txBody>
      </p:sp>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25053" y="829097"/>
            <a:ext cx="9762331" cy="658811"/>
          </a:xfrm>
        </p:spPr>
        <p:txBody>
          <a:bodyPr/>
          <a:lstStyle/>
          <a:p>
            <a:r>
              <a:rPr lang="it-IT" b="1" dirty="0">
                <a:solidFill>
                  <a:schemeClr val="tx1"/>
                </a:solidFill>
                <a:latin typeface="Calibri Light" panose="020F0302020204030204" pitchFamily="34" charset="0"/>
                <a:cs typeface="Calibri Light" panose="020F0302020204030204" pitchFamily="34" charset="0"/>
              </a:rPr>
              <a:t>Impatto sulla componente rumore</a:t>
            </a:r>
          </a:p>
        </p:txBody>
      </p:sp>
      <p:pic>
        <p:nvPicPr>
          <p:cNvPr id="4" name="Immagine 3">
            <a:extLst>
              <a:ext uri="{FF2B5EF4-FFF2-40B4-BE49-F238E27FC236}">
                <a16:creationId xmlns:a16="http://schemas.microsoft.com/office/drawing/2014/main" id="{8277A989-DACC-8F29-4589-3C847313F4B3}"/>
              </a:ext>
            </a:extLst>
          </p:cNvPr>
          <p:cNvPicPr>
            <a:picLocks noChangeAspect="1"/>
          </p:cNvPicPr>
          <p:nvPr/>
        </p:nvPicPr>
        <p:blipFill>
          <a:blip r:embed="rId3"/>
          <a:stretch>
            <a:fillRect/>
          </a:stretch>
        </p:blipFill>
        <p:spPr>
          <a:xfrm>
            <a:off x="2608015" y="29047"/>
            <a:ext cx="4824536" cy="747544"/>
          </a:xfrm>
          <a:prstGeom prst="rect">
            <a:avLst/>
          </a:prstGeom>
        </p:spPr>
      </p:pic>
      <p:pic>
        <p:nvPicPr>
          <p:cNvPr id="12" name="Immagine 11">
            <a:extLst>
              <a:ext uri="{FF2B5EF4-FFF2-40B4-BE49-F238E27FC236}">
                <a16:creationId xmlns:a16="http://schemas.microsoft.com/office/drawing/2014/main" id="{8157411D-6CF6-202D-2B23-E80238346087}"/>
              </a:ext>
            </a:extLst>
          </p:cNvPr>
          <p:cNvPicPr>
            <a:picLocks noChangeAspect="1"/>
          </p:cNvPicPr>
          <p:nvPr/>
        </p:nvPicPr>
        <p:blipFill>
          <a:blip r:embed="rId4"/>
          <a:stretch>
            <a:fillRect/>
          </a:stretch>
        </p:blipFill>
        <p:spPr>
          <a:xfrm>
            <a:off x="537462" y="4213753"/>
            <a:ext cx="2698302" cy="2520000"/>
          </a:xfrm>
          <a:prstGeom prst="rect">
            <a:avLst/>
          </a:prstGeom>
        </p:spPr>
      </p:pic>
      <p:pic>
        <p:nvPicPr>
          <p:cNvPr id="13" name="Immagine 12">
            <a:extLst>
              <a:ext uri="{FF2B5EF4-FFF2-40B4-BE49-F238E27FC236}">
                <a16:creationId xmlns:a16="http://schemas.microsoft.com/office/drawing/2014/main" id="{D329D434-77F4-B6BC-52EF-D4A58FAE4D64}"/>
              </a:ext>
            </a:extLst>
          </p:cNvPr>
          <p:cNvPicPr>
            <a:picLocks noChangeAspect="1"/>
          </p:cNvPicPr>
          <p:nvPr/>
        </p:nvPicPr>
        <p:blipFill>
          <a:blip r:embed="rId5"/>
          <a:stretch>
            <a:fillRect/>
          </a:stretch>
        </p:blipFill>
        <p:spPr>
          <a:xfrm>
            <a:off x="3337417" y="4213753"/>
            <a:ext cx="2685118" cy="2520000"/>
          </a:xfrm>
          <a:prstGeom prst="rect">
            <a:avLst/>
          </a:prstGeom>
        </p:spPr>
      </p:pic>
      <p:pic>
        <p:nvPicPr>
          <p:cNvPr id="14" name="Immagine 13">
            <a:extLst>
              <a:ext uri="{FF2B5EF4-FFF2-40B4-BE49-F238E27FC236}">
                <a16:creationId xmlns:a16="http://schemas.microsoft.com/office/drawing/2014/main" id="{8C81E314-B332-A741-942A-94ADBECB8EB3}"/>
              </a:ext>
            </a:extLst>
          </p:cNvPr>
          <p:cNvPicPr>
            <a:picLocks noChangeAspect="1"/>
          </p:cNvPicPr>
          <p:nvPr/>
        </p:nvPicPr>
        <p:blipFill>
          <a:blip r:embed="rId6"/>
          <a:stretch>
            <a:fillRect/>
          </a:stretch>
        </p:blipFill>
        <p:spPr>
          <a:xfrm>
            <a:off x="6105695" y="4213753"/>
            <a:ext cx="4135168" cy="2520000"/>
          </a:xfrm>
          <a:prstGeom prst="rect">
            <a:avLst/>
          </a:prstGeom>
        </p:spPr>
      </p:pic>
    </p:spTree>
    <p:extLst>
      <p:ext uri="{BB962C8B-B14F-4D97-AF65-F5344CB8AC3E}">
        <p14:creationId xmlns:p14="http://schemas.microsoft.com/office/powerpoint/2010/main" val="843538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DED16C-84B7-74A8-8920-82F222BE1F49}"/>
              </a:ext>
            </a:extLst>
          </p:cNvPr>
          <p:cNvSpPr>
            <a:spLocks noGrp="1"/>
          </p:cNvSpPr>
          <p:nvPr>
            <p:ph type="title"/>
          </p:nvPr>
        </p:nvSpPr>
        <p:spPr>
          <a:xfrm>
            <a:off x="393046" y="685081"/>
            <a:ext cx="9762331" cy="658811"/>
          </a:xfrm>
        </p:spPr>
        <p:txBody>
          <a:bodyPr/>
          <a:lstStyle/>
          <a:p>
            <a:r>
              <a:rPr lang="it-IT" dirty="0">
                <a:solidFill>
                  <a:schemeClr val="tx1"/>
                </a:solidFill>
              </a:rPr>
              <a:t>Nuovo mulino di macinazione</a:t>
            </a:r>
          </a:p>
        </p:txBody>
      </p:sp>
      <p:sp>
        <p:nvSpPr>
          <p:cNvPr id="3" name="Segnaposto contenuto 2">
            <a:extLst>
              <a:ext uri="{FF2B5EF4-FFF2-40B4-BE49-F238E27FC236}">
                <a16:creationId xmlns:a16="http://schemas.microsoft.com/office/drawing/2014/main" id="{D7D9B710-3F32-EDED-5CE3-2F4CE704576C}"/>
              </a:ext>
            </a:extLst>
          </p:cNvPr>
          <p:cNvSpPr>
            <a:spLocks noGrp="1"/>
          </p:cNvSpPr>
          <p:nvPr>
            <p:ph idx="1"/>
          </p:nvPr>
        </p:nvSpPr>
        <p:spPr>
          <a:xfrm>
            <a:off x="396853" y="4253205"/>
            <a:ext cx="9788811" cy="2355845"/>
          </a:xfrm>
        </p:spPr>
        <p:txBody>
          <a:bodyPr/>
          <a:lstStyle/>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Nella lavorazione del rottame </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Acciaieria Arvedi segue la gerarchia</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europea dei rifiuti</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Al termine del processo resta comunque</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una frazione che necessita di una discarica </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controllata di filiera in grado di accogliere </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in tutta sicurezza questa tipologia di </a:t>
            </a:r>
          </a:p>
          <a:p>
            <a:r>
              <a:rPr lang="it-IT"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rifiuti industriali non pericolosi.</a:t>
            </a:r>
          </a:p>
        </p:txBody>
      </p:sp>
      <p:pic>
        <p:nvPicPr>
          <p:cNvPr id="6" name="Immagine 5">
            <a:extLst>
              <a:ext uri="{FF2B5EF4-FFF2-40B4-BE49-F238E27FC236}">
                <a16:creationId xmlns:a16="http://schemas.microsoft.com/office/drawing/2014/main" id="{0F66A59C-7444-6D36-2BE1-9CB3ACEDAA56}"/>
              </a:ext>
            </a:extLst>
          </p:cNvPr>
          <p:cNvPicPr>
            <a:picLocks noChangeAspect="1"/>
          </p:cNvPicPr>
          <p:nvPr/>
        </p:nvPicPr>
        <p:blipFill>
          <a:blip r:embed="rId2"/>
          <a:stretch>
            <a:fillRect/>
          </a:stretch>
        </p:blipFill>
        <p:spPr>
          <a:xfrm>
            <a:off x="4647123" y="3836774"/>
            <a:ext cx="5563950" cy="2936210"/>
          </a:xfrm>
          <a:prstGeom prst="rect">
            <a:avLst/>
          </a:prstGeom>
        </p:spPr>
      </p:pic>
      <p:pic>
        <p:nvPicPr>
          <p:cNvPr id="4" name="Immagine 3">
            <a:extLst>
              <a:ext uri="{FF2B5EF4-FFF2-40B4-BE49-F238E27FC236}">
                <a16:creationId xmlns:a16="http://schemas.microsoft.com/office/drawing/2014/main" id="{D6BCA69B-ABB2-AF60-22A1-F7160CD15B05}"/>
              </a:ext>
            </a:extLst>
          </p:cNvPr>
          <p:cNvPicPr>
            <a:picLocks noChangeAspect="1"/>
          </p:cNvPicPr>
          <p:nvPr/>
        </p:nvPicPr>
        <p:blipFill>
          <a:blip r:embed="rId3"/>
          <a:stretch>
            <a:fillRect/>
          </a:stretch>
        </p:blipFill>
        <p:spPr>
          <a:xfrm>
            <a:off x="3704403" y="1187197"/>
            <a:ext cx="6559836" cy="2684006"/>
          </a:xfrm>
          <a:prstGeom prst="rect">
            <a:avLst/>
          </a:prstGeom>
        </p:spPr>
      </p:pic>
    </p:spTree>
    <p:extLst>
      <p:ext uri="{BB962C8B-B14F-4D97-AF65-F5344CB8AC3E}">
        <p14:creationId xmlns:p14="http://schemas.microsoft.com/office/powerpoint/2010/main" val="1110664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437627" y="829097"/>
            <a:ext cx="9762331" cy="432049"/>
          </a:xfrm>
        </p:spPr>
        <p:txBody>
          <a:bodyPr/>
          <a:lstStyle/>
          <a:p>
            <a:r>
              <a:rPr lang="it-IT" dirty="0">
                <a:solidFill>
                  <a:schemeClr val="tx1"/>
                </a:solidFill>
                <a:latin typeface="Calibri Light" panose="020F0302020204030204" pitchFamily="34" charset="0"/>
                <a:cs typeface="Calibri Light" panose="020F0302020204030204" pitchFamily="34" charset="0"/>
              </a:rPr>
              <a:t>Impatto sulla componente traffico</a:t>
            </a:r>
          </a:p>
        </p:txBody>
      </p:sp>
      <p:pic>
        <p:nvPicPr>
          <p:cNvPr id="4" name="Immagine 3">
            <a:extLst>
              <a:ext uri="{FF2B5EF4-FFF2-40B4-BE49-F238E27FC236}">
                <a16:creationId xmlns:a16="http://schemas.microsoft.com/office/drawing/2014/main" id="{8277A989-DACC-8F29-4589-3C847313F4B3}"/>
              </a:ext>
            </a:extLst>
          </p:cNvPr>
          <p:cNvPicPr>
            <a:picLocks noChangeAspect="1"/>
          </p:cNvPicPr>
          <p:nvPr/>
        </p:nvPicPr>
        <p:blipFill>
          <a:blip r:embed="rId3"/>
          <a:stretch>
            <a:fillRect/>
          </a:stretch>
        </p:blipFill>
        <p:spPr>
          <a:xfrm>
            <a:off x="2608015" y="29047"/>
            <a:ext cx="4824536" cy="747544"/>
          </a:xfrm>
          <a:prstGeom prst="rect">
            <a:avLst/>
          </a:prstGeom>
        </p:spPr>
      </p:pic>
      <p:pic>
        <p:nvPicPr>
          <p:cNvPr id="6" name="Immagine 5">
            <a:extLst>
              <a:ext uri="{FF2B5EF4-FFF2-40B4-BE49-F238E27FC236}">
                <a16:creationId xmlns:a16="http://schemas.microsoft.com/office/drawing/2014/main" id="{A1719FA5-171E-CEDE-BE22-852EDEFAAFB1}"/>
              </a:ext>
            </a:extLst>
          </p:cNvPr>
          <p:cNvPicPr>
            <a:picLocks noChangeAspect="1"/>
          </p:cNvPicPr>
          <p:nvPr/>
        </p:nvPicPr>
        <p:blipFill>
          <a:blip r:embed="rId4"/>
          <a:stretch>
            <a:fillRect/>
          </a:stretch>
        </p:blipFill>
        <p:spPr>
          <a:xfrm>
            <a:off x="5979385" y="1045121"/>
            <a:ext cx="4271626" cy="3115845"/>
          </a:xfrm>
          <a:prstGeom prst="rect">
            <a:avLst/>
          </a:prstGeom>
        </p:spPr>
      </p:pic>
      <p:sp>
        <p:nvSpPr>
          <p:cNvPr id="11" name="Segnaposto contenuto 2">
            <a:extLst>
              <a:ext uri="{FF2B5EF4-FFF2-40B4-BE49-F238E27FC236}">
                <a16:creationId xmlns:a16="http://schemas.microsoft.com/office/drawing/2014/main" id="{EA7494F2-72E7-0CDB-9190-03019C21DD66}"/>
              </a:ext>
            </a:extLst>
          </p:cNvPr>
          <p:cNvSpPr txBox="1">
            <a:spLocks/>
          </p:cNvSpPr>
          <p:nvPr/>
        </p:nvSpPr>
        <p:spPr>
          <a:xfrm>
            <a:off x="447775" y="1216586"/>
            <a:ext cx="5424540" cy="5489719"/>
          </a:xfrm>
          <a:prstGeom prst="rect">
            <a:avLst/>
          </a:prstGeom>
        </p:spPr>
        <p:txBody>
          <a:bodyPr lIns="91394" tIns="45698" rIns="91394" bIns="45698"/>
          <a:lstStyle>
            <a:lvl1pPr marL="342731" indent="-342731" algn="l" defTabSz="456972" rtl="0" eaLnBrk="1" latinLnBrk="0" hangingPunct="1">
              <a:spcBef>
                <a:spcPct val="20000"/>
              </a:spcBef>
              <a:buFont typeface="Arial"/>
              <a:buNone/>
              <a:defRPr sz="1600" kern="1200">
                <a:solidFill>
                  <a:schemeClr val="tx1">
                    <a:lumMod val="65000"/>
                    <a:lumOff val="35000"/>
                  </a:schemeClr>
                </a:solidFill>
                <a:latin typeface="Verdana"/>
                <a:ea typeface="+mn-ea"/>
                <a:cs typeface="Verdana"/>
              </a:defRPr>
            </a:lvl1pPr>
            <a:lvl2pPr marL="742583" indent="-285609"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2pPr>
            <a:lvl3pPr marL="1142434"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3pPr>
            <a:lvl4pPr marL="1599409"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4pPr>
            <a:lvl5pPr marL="2056383" indent="-228488" algn="l" defTabSz="456972" rtl="0" eaLnBrk="1" latinLnBrk="0" hangingPunct="1">
              <a:spcBef>
                <a:spcPct val="20000"/>
              </a:spcBef>
              <a:buClr>
                <a:srgbClr val="008000"/>
              </a:buClr>
              <a:buFont typeface="Wingdings" charset="2"/>
              <a:buChar char="§"/>
              <a:defRPr sz="1600" kern="1200">
                <a:solidFill>
                  <a:schemeClr val="tx1">
                    <a:lumMod val="65000"/>
                    <a:lumOff val="35000"/>
                  </a:schemeClr>
                </a:solidFill>
                <a:latin typeface="Verdana"/>
                <a:ea typeface="+mn-ea"/>
                <a:cs typeface="Verdana"/>
              </a:defRPr>
            </a:lvl5pPr>
            <a:lvl6pPr marL="2513357" indent="-228488" algn="l" defTabSz="456972" rtl="0" eaLnBrk="1" latinLnBrk="0" hangingPunct="1">
              <a:spcBef>
                <a:spcPct val="20000"/>
              </a:spcBef>
              <a:buFont typeface="Arial"/>
              <a:buChar char="•"/>
              <a:defRPr sz="2100" kern="1200">
                <a:solidFill>
                  <a:schemeClr val="tx1"/>
                </a:solidFill>
                <a:latin typeface="+mn-lt"/>
                <a:ea typeface="+mn-ea"/>
                <a:cs typeface="+mn-cs"/>
              </a:defRPr>
            </a:lvl6pPr>
            <a:lvl7pPr marL="2970330" indent="-228488" algn="l" defTabSz="456972" rtl="0" eaLnBrk="1" latinLnBrk="0" hangingPunct="1">
              <a:spcBef>
                <a:spcPct val="20000"/>
              </a:spcBef>
              <a:buFont typeface="Arial"/>
              <a:buChar char="•"/>
              <a:defRPr sz="2100" kern="1200">
                <a:solidFill>
                  <a:schemeClr val="tx1"/>
                </a:solidFill>
                <a:latin typeface="+mn-lt"/>
                <a:ea typeface="+mn-ea"/>
                <a:cs typeface="+mn-cs"/>
              </a:defRPr>
            </a:lvl7pPr>
            <a:lvl8pPr marL="3427305" indent="-228488" algn="l" defTabSz="456972" rtl="0" eaLnBrk="1" latinLnBrk="0" hangingPunct="1">
              <a:spcBef>
                <a:spcPct val="20000"/>
              </a:spcBef>
              <a:buFont typeface="Arial"/>
              <a:buChar char="•"/>
              <a:defRPr sz="2100" kern="1200">
                <a:solidFill>
                  <a:schemeClr val="tx1"/>
                </a:solidFill>
                <a:latin typeface="+mn-lt"/>
                <a:ea typeface="+mn-ea"/>
                <a:cs typeface="+mn-cs"/>
              </a:defRPr>
            </a:lvl8pPr>
            <a:lvl9pPr marL="3884280" indent="-228488" algn="l" defTabSz="456972" rtl="0" eaLnBrk="1" latinLnBrk="0" hangingPunct="1">
              <a:spcBef>
                <a:spcPct val="20000"/>
              </a:spcBef>
              <a:buFont typeface="Arial"/>
              <a:buChar char="•"/>
              <a:defRPr sz="2100" kern="1200">
                <a:solidFill>
                  <a:schemeClr val="tx1"/>
                </a:solidFill>
                <a:latin typeface="+mn-lt"/>
                <a:ea typeface="+mn-ea"/>
                <a:cs typeface="+mn-cs"/>
              </a:defRPr>
            </a:lvl9pPr>
          </a:lstStyle>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Sono state considerate tutte le viabilità locali principalmente interessate dal traffico legato alle opere in progetto:</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	ex SP234 “Codognese” </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SP47 “Soresina–Crotta d’Adda”</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SP48 “Roggione-Sesto Cremonese”</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SP415 “Paullese”</a:t>
            </a:r>
          </a:p>
          <a:p>
            <a:pPr marL="269875" algn="just">
              <a:spcBef>
                <a:spcPts val="100"/>
              </a:spcBef>
              <a:spcAft>
                <a:spcPts val="100"/>
              </a:spcAft>
            </a:pPr>
            <a:r>
              <a:rPr lang="it-IT" sz="1500" dirty="0">
                <a:solidFill>
                  <a:schemeClr val="tx1"/>
                </a:solidFill>
                <a:latin typeface="+mn-lt"/>
                <a:cs typeface="Calibri Light" panose="020F0302020204030204" pitchFamily="34" charset="0"/>
              </a:rPr>
              <a:t>Valutando l’incremento di traffico indotto dall’attività del progetto rispetto alla situazione attuale</a:t>
            </a:r>
          </a:p>
          <a:p>
            <a:pPr marL="269875" algn="just">
              <a:spcBef>
                <a:spcPts val="100"/>
              </a:spcBef>
              <a:spcAft>
                <a:spcPts val="100"/>
              </a:spcAft>
            </a:pPr>
            <a:r>
              <a:rPr lang="it-IT" sz="1500" b="1" u="sng" dirty="0">
                <a:solidFill>
                  <a:schemeClr val="tx1"/>
                </a:solidFill>
                <a:latin typeface="+mn-lt"/>
                <a:cs typeface="Calibri Light" panose="020F0302020204030204" pitchFamily="34" charset="0"/>
              </a:rPr>
              <a:t>L’incremento è risultato trascurabile rispetto ai volumi di traffico rilevati per tutte le viabilità considerate</a:t>
            </a:r>
          </a:p>
          <a:p>
            <a:pPr marL="269875" algn="just">
              <a:spcBef>
                <a:spcPts val="100"/>
              </a:spcBef>
              <a:spcAft>
                <a:spcPts val="100"/>
              </a:spcAft>
            </a:pPr>
            <a:r>
              <a:rPr lang="it-IT" sz="1500" u="sng" dirty="0">
                <a:solidFill>
                  <a:schemeClr val="tx1"/>
                </a:solidFill>
                <a:latin typeface="+mn-lt"/>
                <a:ea typeface="Arial" panose="020B0604020202020204" pitchFamily="34" charset="0"/>
                <a:cs typeface="Calibri Light" panose="020F0302020204030204" pitchFamily="34" charset="0"/>
              </a:rPr>
              <a:t>Mitigazioni proposte:</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	coordinamento automezzi di conferimento rifiuti</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	ingresso in grado di accogliere diversi camion in attesa di entrare</a:t>
            </a:r>
          </a:p>
          <a:p>
            <a:pPr marL="269875" algn="just">
              <a:spcBef>
                <a:spcPts val="100"/>
              </a:spcBef>
              <a:spcAft>
                <a:spcPts val="100"/>
              </a:spcAft>
            </a:pPr>
            <a:r>
              <a:rPr lang="it-IT" sz="1500" dirty="0">
                <a:solidFill>
                  <a:schemeClr val="tx1"/>
                </a:solidFill>
                <a:latin typeface="+mn-lt"/>
                <a:ea typeface="Arial" panose="020B0604020202020204" pitchFamily="34" charset="0"/>
                <a:cs typeface="Calibri Light" panose="020F0302020204030204" pitchFamily="34" charset="0"/>
              </a:rPr>
              <a:t>•	realizzazione sulla SP 48 di n. 6 piazzole di sosta ed interscambio dei veicoli</a:t>
            </a:r>
          </a:p>
          <a:p>
            <a:pPr marL="269875" algn="just">
              <a:spcBef>
                <a:spcPts val="200"/>
              </a:spcBef>
              <a:spcAft>
                <a:spcPts val="200"/>
              </a:spcAft>
            </a:pPr>
            <a:r>
              <a:rPr lang="it-IT" sz="1500" u="sng" dirty="0">
                <a:solidFill>
                  <a:schemeClr val="tx1"/>
                </a:solidFill>
                <a:latin typeface="+mn-lt"/>
                <a:ea typeface="Arial" panose="020B0604020202020204" pitchFamily="34" charset="0"/>
                <a:cs typeface="Calibri Light" panose="020F0302020204030204" pitchFamily="34" charset="0"/>
              </a:rPr>
              <a:t>A seguito della presentazione dell’istanza sono sopraggiunte delle iniziative di modifica della viabilità interessata, per cui Arvedi ha intrapreso un processo di coordinamento con i Comuni interessati coinvolgendo Autostrade Centro Padane per un approfondimento volto a verificare che le misure di mitigazione proposte siano compatibili le altre iniziative previste nel territorio</a:t>
            </a:r>
          </a:p>
          <a:p>
            <a:pPr marL="269875" algn="just">
              <a:spcBef>
                <a:spcPts val="200"/>
              </a:spcBef>
              <a:spcAft>
                <a:spcPts val="200"/>
              </a:spcAft>
            </a:pPr>
            <a:endParaRPr lang="it-IT" u="sng" dirty="0">
              <a:solidFill>
                <a:schemeClr val="tx1"/>
              </a:solidFill>
              <a:latin typeface="+mn-lt"/>
              <a:ea typeface="Arial" panose="020B0604020202020204" pitchFamily="34" charset="0"/>
              <a:cs typeface="Calibri Light" panose="020F0302020204030204" pitchFamily="34" charset="0"/>
            </a:endParaRPr>
          </a:p>
          <a:p>
            <a:pPr marL="269875" algn="just">
              <a:spcBef>
                <a:spcPts val="400"/>
              </a:spcBef>
              <a:spcAft>
                <a:spcPts val="400"/>
              </a:spcAft>
            </a:pPr>
            <a:endParaRPr lang="it-IT" u="sng" dirty="0">
              <a:solidFill>
                <a:schemeClr val="tx1"/>
              </a:solidFill>
              <a:latin typeface="+mn-lt"/>
              <a:cs typeface="Calibri Light" panose="020F0302020204030204" pitchFamily="34" charset="0"/>
            </a:endParaRPr>
          </a:p>
          <a:p>
            <a:pPr marL="269875" algn="just">
              <a:spcBef>
                <a:spcPts val="400"/>
              </a:spcBef>
              <a:spcAft>
                <a:spcPts val="400"/>
              </a:spcAft>
            </a:pPr>
            <a:endParaRPr lang="it-IT" dirty="0">
              <a:solidFill>
                <a:schemeClr val="tx1"/>
              </a:solidFill>
              <a:latin typeface="+mn-lt"/>
              <a:cs typeface="Calibri Light" panose="020F0302020204030204" pitchFamily="34" charset="0"/>
            </a:endParaRPr>
          </a:p>
          <a:p>
            <a:endParaRPr lang="it-IT" dirty="0">
              <a:solidFill>
                <a:schemeClr val="tx1"/>
              </a:solidFill>
              <a:latin typeface="+mn-lt"/>
              <a:cs typeface="Calibri Light" panose="020F0302020204030204" pitchFamily="34" charset="0"/>
            </a:endParaRPr>
          </a:p>
        </p:txBody>
      </p:sp>
      <p:grpSp>
        <p:nvGrpSpPr>
          <p:cNvPr id="3" name="Gruppo 2">
            <a:extLst>
              <a:ext uri="{FF2B5EF4-FFF2-40B4-BE49-F238E27FC236}">
                <a16:creationId xmlns:a16="http://schemas.microsoft.com/office/drawing/2014/main" id="{6EDD432C-3968-D3BC-B023-76002027F021}"/>
              </a:ext>
            </a:extLst>
          </p:cNvPr>
          <p:cNvGrpSpPr/>
          <p:nvPr/>
        </p:nvGrpSpPr>
        <p:grpSpPr>
          <a:xfrm>
            <a:off x="5979385" y="4645522"/>
            <a:ext cx="4261578" cy="1872208"/>
            <a:chOff x="5704963" y="4645521"/>
            <a:chExt cx="4536000" cy="1953573"/>
          </a:xfrm>
        </p:grpSpPr>
        <p:pic>
          <p:nvPicPr>
            <p:cNvPr id="5" name="Immagine 4">
              <a:extLst>
                <a:ext uri="{FF2B5EF4-FFF2-40B4-BE49-F238E27FC236}">
                  <a16:creationId xmlns:a16="http://schemas.microsoft.com/office/drawing/2014/main" id="{CCE3D5C8-B79F-729E-1959-6E9C7FFF05AF}"/>
                </a:ext>
              </a:extLst>
            </p:cNvPr>
            <p:cNvPicPr>
              <a:picLocks noChangeAspect="1"/>
            </p:cNvPicPr>
            <p:nvPr/>
          </p:nvPicPr>
          <p:blipFill rotWithShape="1">
            <a:blip r:embed="rId5"/>
            <a:srcRect t="4597" b="12259"/>
            <a:stretch/>
          </p:blipFill>
          <p:spPr>
            <a:xfrm>
              <a:off x="5704963" y="4645521"/>
              <a:ext cx="4536000" cy="1953573"/>
            </a:xfrm>
            <a:prstGeom prst="rect">
              <a:avLst/>
            </a:prstGeom>
          </p:spPr>
        </p:pic>
        <p:sp>
          <p:nvSpPr>
            <p:cNvPr id="18" name="Callout: linea piegata con barra in risalto 17">
              <a:extLst>
                <a:ext uri="{FF2B5EF4-FFF2-40B4-BE49-F238E27FC236}">
                  <a16:creationId xmlns:a16="http://schemas.microsoft.com/office/drawing/2014/main" id="{5BDAD6E2-041C-6F86-BE5A-7D689DCDFB00}"/>
                </a:ext>
              </a:extLst>
            </p:cNvPr>
            <p:cNvSpPr/>
            <p:nvPr/>
          </p:nvSpPr>
          <p:spPr>
            <a:xfrm flipH="1">
              <a:off x="5804660" y="6013673"/>
              <a:ext cx="1116954" cy="327000"/>
            </a:xfrm>
            <a:prstGeom prst="accentCallout2">
              <a:avLst>
                <a:gd name="adj1" fmla="val 18750"/>
                <a:gd name="adj2" fmla="val -8333"/>
                <a:gd name="adj3" fmla="val 18750"/>
                <a:gd name="adj4" fmla="val -16667"/>
                <a:gd name="adj5" fmla="val -23736"/>
                <a:gd name="adj6" fmla="val -58870"/>
              </a:avLst>
            </a:prstGeom>
            <a:noFill/>
            <a:ln w="19050">
              <a:solidFill>
                <a:schemeClr val="tx1">
                  <a:lumMod val="50000"/>
                  <a:lumOff val="50000"/>
                </a:schemeClr>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INGRESSO PER ACCODAMENTO</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sp>
          <p:nvSpPr>
            <p:cNvPr id="19" name="Callout: linea piegata con barra in risalto 18">
              <a:extLst>
                <a:ext uri="{FF2B5EF4-FFF2-40B4-BE49-F238E27FC236}">
                  <a16:creationId xmlns:a16="http://schemas.microsoft.com/office/drawing/2014/main" id="{1B7C23CB-3F0C-1EBD-CF1A-A30EF26A2751}"/>
                </a:ext>
              </a:extLst>
            </p:cNvPr>
            <p:cNvSpPr/>
            <p:nvPr/>
          </p:nvSpPr>
          <p:spPr>
            <a:xfrm flipH="1">
              <a:off x="5805191" y="6403748"/>
              <a:ext cx="1116954" cy="185989"/>
            </a:xfrm>
            <a:prstGeom prst="accentCallout2">
              <a:avLst>
                <a:gd name="adj1" fmla="val 18750"/>
                <a:gd name="adj2" fmla="val -8333"/>
                <a:gd name="adj3" fmla="val 18750"/>
                <a:gd name="adj4" fmla="val -16667"/>
                <a:gd name="adj5" fmla="val -117389"/>
                <a:gd name="adj6" fmla="val -80463"/>
              </a:avLst>
            </a:prstGeom>
            <a:noFill/>
            <a:ln w="19050">
              <a:solidFill>
                <a:schemeClr val="tx1">
                  <a:lumMod val="50000"/>
                  <a:lumOff val="50000"/>
                </a:schemeClr>
              </a:solidFill>
              <a:headEnd type="none" w="med" len="med"/>
              <a:tailEnd type="oval"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r">
                <a:spcBef>
                  <a:spcPts val="600"/>
                </a:spcBef>
                <a:spcAft>
                  <a:spcPts val="100"/>
                </a:spcAft>
              </a:pPr>
              <a:r>
                <a:rPr lang="en-US" sz="1100" dirty="0">
                  <a:solidFill>
                    <a:srgbClr val="000000"/>
                  </a:solidFill>
                  <a:effectLst/>
                  <a:latin typeface="Calibri Light" panose="020F0302020204030204" pitchFamily="34" charset="0"/>
                  <a:ea typeface="Arial" panose="020B0604020202020204" pitchFamily="34" charset="0"/>
                  <a:cs typeface="Times New Roman" panose="02020603050405020304" pitchFamily="18" charset="0"/>
                </a:rPr>
                <a:t>SP 48</a:t>
              </a:r>
              <a:endParaRPr lang="it-IT" sz="1100" dirty="0">
                <a:effectLst/>
                <a:latin typeface="Calibri Light" panose="020F0302020204030204" pitchFamily="34" charset="0"/>
                <a:ea typeface="Arial" panose="020B06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7033604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1077555"/>
            <a:ext cx="9762331" cy="658811"/>
          </a:xfrm>
        </p:spPr>
        <p:txBody>
          <a:bodyPr/>
          <a:lstStyle/>
          <a:p>
            <a:r>
              <a:rPr lang="it-IT" dirty="0">
                <a:solidFill>
                  <a:schemeClr val="tx1"/>
                </a:solidFill>
                <a:latin typeface="Calibri Light" panose="020F0302020204030204" pitchFamily="34" charset="0"/>
                <a:cs typeface="Calibri Light" panose="020F0302020204030204" pitchFamily="34" charset="0"/>
              </a:rPr>
              <a:t>Impatto sulla componente atmosfera</a:t>
            </a:r>
          </a:p>
        </p:txBody>
      </p:sp>
      <p:sp>
        <p:nvSpPr>
          <p:cNvPr id="3" name="Segnaposto contenuto 2">
            <a:extLst>
              <a:ext uri="{FF2B5EF4-FFF2-40B4-BE49-F238E27FC236}">
                <a16:creationId xmlns:a16="http://schemas.microsoft.com/office/drawing/2014/main" id="{0E0E2F47-F6BA-6E7C-24CF-DDFA42F6CD8B}"/>
              </a:ext>
            </a:extLst>
          </p:cNvPr>
          <p:cNvSpPr>
            <a:spLocks noGrp="1"/>
          </p:cNvSpPr>
          <p:nvPr>
            <p:ph idx="1"/>
          </p:nvPr>
        </p:nvSpPr>
        <p:spPr>
          <a:xfrm>
            <a:off x="458788" y="1736366"/>
            <a:ext cx="9694862" cy="2333091"/>
          </a:xfrm>
        </p:spPr>
        <p:txBody>
          <a:bodyPr/>
          <a:lstStyle/>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Sono state considerate tutte le emissioni dovute alle attività interne al sito di progetto e quelle dovute al transito dei mezzi sulla viabilità </a:t>
            </a:r>
            <a:r>
              <a:rPr lang="it-IT" dirty="0">
                <a:solidFill>
                  <a:schemeClr val="tx1"/>
                </a:solidFill>
                <a:latin typeface="+mn-lt"/>
                <a:ea typeface="Arial" panose="020B0604020202020204" pitchFamily="34" charset="0"/>
                <a:cs typeface="Calibri Light" panose="020F0302020204030204" pitchFamily="34" charset="0"/>
              </a:rPr>
              <a:t>facendo riferimento al peggior scenario emissivo possibile (sovrapposizione delle attività di bonifica e della discarica).</a:t>
            </a:r>
          </a:p>
          <a:p>
            <a:pPr marL="269875" algn="just">
              <a:spcBef>
                <a:spcPts val="400"/>
              </a:spcBef>
              <a:spcAft>
                <a:spcPts val="400"/>
              </a:spcAft>
            </a:pPr>
            <a:r>
              <a:rPr lang="it-IT" dirty="0">
                <a:solidFill>
                  <a:schemeClr val="tx1"/>
                </a:solidFill>
                <a:latin typeface="+mn-lt"/>
                <a:ea typeface="Arial" panose="020B0604020202020204" pitchFamily="34" charset="0"/>
                <a:cs typeface="Calibri Light" panose="020F0302020204030204" pitchFamily="34" charset="0"/>
              </a:rPr>
              <a:t>I valori massimi di concentrazione predetti all’esterno del perimetro di impianto sono sempre minori dei i limiti stabiliti dal D.Lgs. 155/2010 anche sommando i valori di fondo con la concentrazione massima simulata nel modello di dispersione pertanto </a:t>
            </a:r>
            <a:r>
              <a:rPr lang="it-IT" u="sng" dirty="0">
                <a:solidFill>
                  <a:schemeClr val="tx1"/>
                </a:solidFill>
                <a:latin typeface="+mn-lt"/>
                <a:ea typeface="Arial" panose="020B0604020202020204" pitchFamily="34" charset="0"/>
                <a:cs typeface="Calibri Light" panose="020F0302020204030204" pitchFamily="34" charset="0"/>
              </a:rPr>
              <a:t>l’impatto è non significativo</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pPr marL="269875" algn="just">
              <a:spcBef>
                <a:spcPts val="400"/>
              </a:spcBef>
              <a:spcAft>
                <a:spcPts val="400"/>
              </a:spcAft>
            </a:pPr>
            <a:r>
              <a:rPr lang="it-IT" dirty="0">
                <a:solidFill>
                  <a:schemeClr val="tx1"/>
                </a:solidFill>
                <a:effectLst/>
                <a:latin typeface="+mn-lt"/>
                <a:ea typeface="Arial" panose="020B0604020202020204" pitchFamily="34" charset="0"/>
                <a:cs typeface="Calibri Light" panose="020F0302020204030204" pitchFamily="34" charset="0"/>
              </a:rPr>
              <a:t>  </a:t>
            </a:r>
          </a:p>
          <a:p>
            <a:pPr marL="269875" algn="just">
              <a:spcBef>
                <a:spcPts val="400"/>
              </a:spcBef>
              <a:spcAft>
                <a:spcPts val="400"/>
              </a:spcAft>
            </a:pPr>
            <a:endParaRPr lang="it-IT" dirty="0">
              <a:solidFill>
                <a:schemeClr val="tx1"/>
              </a:solidFill>
              <a:effectLst/>
              <a:latin typeface="+mn-lt"/>
              <a:ea typeface="Arial" panose="020B0604020202020204" pitchFamily="34" charset="0"/>
              <a:cs typeface="Calibri Light" panose="020F0302020204030204" pitchFamily="34" charset="0"/>
            </a:endParaRPr>
          </a:p>
          <a:p>
            <a:endParaRPr lang="it-IT" dirty="0">
              <a:solidFill>
                <a:schemeClr val="tx1"/>
              </a:solidFill>
              <a:latin typeface="+mn-lt"/>
              <a:cs typeface="Calibri Light" panose="020F0302020204030204" pitchFamily="34" charset="0"/>
            </a:endParaRPr>
          </a:p>
          <a:p>
            <a:endParaRPr lang="it-IT" dirty="0">
              <a:solidFill>
                <a:schemeClr val="tx1"/>
              </a:solidFill>
              <a:latin typeface="+mn-lt"/>
              <a:cs typeface="Calibri Light" panose="020F0302020204030204" pitchFamily="34" charset="0"/>
            </a:endParaRPr>
          </a:p>
        </p:txBody>
      </p:sp>
      <p:pic>
        <p:nvPicPr>
          <p:cNvPr id="4" name="Immagine 3">
            <a:extLst>
              <a:ext uri="{FF2B5EF4-FFF2-40B4-BE49-F238E27FC236}">
                <a16:creationId xmlns:a16="http://schemas.microsoft.com/office/drawing/2014/main" id="{8277A989-DACC-8F29-4589-3C847313F4B3}"/>
              </a:ext>
            </a:extLst>
          </p:cNvPr>
          <p:cNvPicPr>
            <a:picLocks noChangeAspect="1"/>
          </p:cNvPicPr>
          <p:nvPr/>
        </p:nvPicPr>
        <p:blipFill>
          <a:blip r:embed="rId2"/>
          <a:stretch>
            <a:fillRect/>
          </a:stretch>
        </p:blipFill>
        <p:spPr>
          <a:xfrm>
            <a:off x="2608015" y="29047"/>
            <a:ext cx="4824536" cy="747544"/>
          </a:xfrm>
          <a:prstGeom prst="rect">
            <a:avLst/>
          </a:prstGeom>
        </p:spPr>
      </p:pic>
      <p:pic>
        <p:nvPicPr>
          <p:cNvPr id="7" name="Immagine 6">
            <a:extLst>
              <a:ext uri="{FF2B5EF4-FFF2-40B4-BE49-F238E27FC236}">
                <a16:creationId xmlns:a16="http://schemas.microsoft.com/office/drawing/2014/main" id="{FA965F16-41C7-41EC-12E1-B6FA6770B0C6}"/>
              </a:ext>
            </a:extLst>
          </p:cNvPr>
          <p:cNvPicPr>
            <a:picLocks noChangeAspect="1"/>
          </p:cNvPicPr>
          <p:nvPr/>
        </p:nvPicPr>
        <p:blipFill>
          <a:blip r:embed="rId3"/>
          <a:stretch>
            <a:fillRect/>
          </a:stretch>
        </p:blipFill>
        <p:spPr>
          <a:xfrm>
            <a:off x="1635631" y="3382701"/>
            <a:ext cx="7093063" cy="3615948"/>
          </a:xfrm>
          <a:prstGeom prst="rect">
            <a:avLst/>
          </a:prstGeom>
        </p:spPr>
      </p:pic>
      <p:pic>
        <p:nvPicPr>
          <p:cNvPr id="9" name="Immagine 8">
            <a:extLst>
              <a:ext uri="{FF2B5EF4-FFF2-40B4-BE49-F238E27FC236}">
                <a16:creationId xmlns:a16="http://schemas.microsoft.com/office/drawing/2014/main" id="{BEFFBE2B-7851-98AE-9CD4-A9AE3ECCCC61}"/>
              </a:ext>
            </a:extLst>
          </p:cNvPr>
          <p:cNvPicPr>
            <a:picLocks noChangeAspect="1"/>
          </p:cNvPicPr>
          <p:nvPr/>
        </p:nvPicPr>
        <p:blipFill>
          <a:blip r:embed="rId4"/>
          <a:stretch>
            <a:fillRect/>
          </a:stretch>
        </p:blipFill>
        <p:spPr>
          <a:xfrm>
            <a:off x="7339236" y="3382701"/>
            <a:ext cx="1389458" cy="2826579"/>
          </a:xfrm>
          <a:prstGeom prst="rect">
            <a:avLst/>
          </a:prstGeom>
        </p:spPr>
      </p:pic>
      <p:sp>
        <p:nvSpPr>
          <p:cNvPr id="13" name="CasellaDiTesto 12">
            <a:extLst>
              <a:ext uri="{FF2B5EF4-FFF2-40B4-BE49-F238E27FC236}">
                <a16:creationId xmlns:a16="http://schemas.microsoft.com/office/drawing/2014/main" id="{305B208A-A4DD-FE11-E56E-D4AB38A01C2B}"/>
              </a:ext>
            </a:extLst>
          </p:cNvPr>
          <p:cNvSpPr txBox="1"/>
          <p:nvPr/>
        </p:nvSpPr>
        <p:spPr>
          <a:xfrm>
            <a:off x="2968055" y="6589355"/>
            <a:ext cx="5489946" cy="244158"/>
          </a:xfrm>
          <a:prstGeom prst="rect">
            <a:avLst/>
          </a:prstGeom>
          <a:solidFill>
            <a:schemeClr val="bg1">
              <a:lumMod val="95000"/>
            </a:schemeClr>
          </a:solidFill>
        </p:spPr>
        <p:txBody>
          <a:bodyPr lIns="91394" tIns="45698" rIns="91394" bIns="45698"/>
          <a:lstStyle>
            <a:lvl1pPr marL="269875" indent="-342731" algn="just" defTabSz="456972">
              <a:spcBef>
                <a:spcPts val="400"/>
              </a:spcBef>
              <a:spcAft>
                <a:spcPts val="400"/>
              </a:spcAft>
              <a:buFont typeface="Arial"/>
              <a:buNone/>
              <a:defRPr sz="1600">
                <a:solidFill>
                  <a:schemeClr val="tx1">
                    <a:lumMod val="65000"/>
                    <a:lumOff val="35000"/>
                  </a:schemeClr>
                </a:solidFill>
                <a:effectLst/>
                <a:latin typeface="Calibri Light" panose="020F0302020204030204" pitchFamily="34" charset="0"/>
                <a:ea typeface="Arial" panose="020B0604020202020204" pitchFamily="34" charset="0"/>
                <a:cs typeface="Calibri Light" panose="020F0302020204030204" pitchFamily="34" charset="0"/>
              </a:defRPr>
            </a:lvl1pPr>
            <a:lvl2pPr marL="742583" indent="-285609"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2pPr>
            <a:lvl3pPr marL="1142434"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3pPr>
            <a:lvl4pPr marL="1599409"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4pPr>
            <a:lvl5pPr marL="2056383" indent="-228488" defTabSz="456972">
              <a:spcBef>
                <a:spcPct val="20000"/>
              </a:spcBef>
              <a:buClr>
                <a:srgbClr val="008000"/>
              </a:buClr>
              <a:buFont typeface="Wingdings" charset="2"/>
              <a:buChar char="§"/>
              <a:defRPr sz="1600">
                <a:solidFill>
                  <a:schemeClr val="tx1">
                    <a:lumMod val="65000"/>
                    <a:lumOff val="35000"/>
                  </a:schemeClr>
                </a:solidFill>
                <a:latin typeface="Verdana"/>
                <a:cs typeface="Verdana"/>
              </a:defRPr>
            </a:lvl5pPr>
            <a:lvl6pPr marL="2513357" indent="-228488" defTabSz="456972">
              <a:spcBef>
                <a:spcPct val="20000"/>
              </a:spcBef>
              <a:buFont typeface="Arial"/>
              <a:buChar char="•"/>
            </a:lvl6pPr>
            <a:lvl7pPr marL="2970330" indent="-228488" defTabSz="456972">
              <a:spcBef>
                <a:spcPct val="20000"/>
              </a:spcBef>
              <a:buFont typeface="Arial"/>
              <a:buChar char="•"/>
            </a:lvl7pPr>
            <a:lvl8pPr marL="3427305" indent="-228488" defTabSz="456972">
              <a:spcBef>
                <a:spcPct val="20000"/>
              </a:spcBef>
              <a:buFont typeface="Arial"/>
              <a:buChar char="•"/>
            </a:lvl8pPr>
            <a:lvl9pPr marL="3884280" indent="-228488" defTabSz="456972">
              <a:spcBef>
                <a:spcPct val="20000"/>
              </a:spcBef>
              <a:buFont typeface="Arial"/>
              <a:buChar char="•"/>
            </a:lvl9pPr>
          </a:lstStyle>
          <a:p>
            <a:pPr algn="ctr"/>
            <a:r>
              <a:rPr lang="it-IT" sz="1000" dirty="0"/>
              <a:t>(PM 10) CONCENTRAZIONI MEDIE ANNUE (LIMITE DI LEGGE D.LGS. 155/2010 E S.M.I.: 40 </a:t>
            </a:r>
            <a:r>
              <a:rPr lang="it-IT" sz="1000" dirty="0" err="1"/>
              <a:t>μg</a:t>
            </a:r>
            <a:r>
              <a:rPr lang="it-IT" sz="1000" dirty="0"/>
              <a:t>/m3)</a:t>
            </a:r>
          </a:p>
        </p:txBody>
      </p:sp>
    </p:spTree>
    <p:extLst>
      <p:ext uri="{BB962C8B-B14F-4D97-AF65-F5344CB8AC3E}">
        <p14:creationId xmlns:p14="http://schemas.microsoft.com/office/powerpoint/2010/main" val="1995902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E46687-A247-6083-BB55-E8756C8501E6}"/>
              </a:ext>
            </a:extLst>
          </p:cNvPr>
          <p:cNvSpPr>
            <a:spLocks noGrp="1"/>
          </p:cNvSpPr>
          <p:nvPr>
            <p:ph type="title"/>
          </p:nvPr>
        </p:nvSpPr>
        <p:spPr>
          <a:xfrm>
            <a:off x="391319" y="667348"/>
            <a:ext cx="9762331" cy="426368"/>
          </a:xfrm>
        </p:spPr>
        <p:txBody>
          <a:bodyPr/>
          <a:lstStyle/>
          <a:p>
            <a:r>
              <a:rPr lang="it-IT" dirty="0">
                <a:solidFill>
                  <a:schemeClr val="tx1"/>
                </a:solidFill>
                <a:latin typeface="Calibri Light" panose="020F0302020204030204" pitchFamily="34" charset="0"/>
                <a:cs typeface="Calibri Light" panose="020F0302020204030204" pitchFamily="34" charset="0"/>
              </a:rPr>
              <a:t>Impatto Ambientale - Riepilogo</a:t>
            </a:r>
          </a:p>
        </p:txBody>
      </p:sp>
      <p:pic>
        <p:nvPicPr>
          <p:cNvPr id="4" name="Immagine 3">
            <a:extLst>
              <a:ext uri="{FF2B5EF4-FFF2-40B4-BE49-F238E27FC236}">
                <a16:creationId xmlns:a16="http://schemas.microsoft.com/office/drawing/2014/main" id="{8277A989-DACC-8F29-4589-3C847313F4B3}"/>
              </a:ext>
            </a:extLst>
          </p:cNvPr>
          <p:cNvPicPr>
            <a:picLocks noChangeAspect="1"/>
          </p:cNvPicPr>
          <p:nvPr/>
        </p:nvPicPr>
        <p:blipFill>
          <a:blip r:embed="rId2"/>
          <a:stretch>
            <a:fillRect/>
          </a:stretch>
        </p:blipFill>
        <p:spPr>
          <a:xfrm>
            <a:off x="2608015" y="29047"/>
            <a:ext cx="4824536" cy="747544"/>
          </a:xfrm>
          <a:prstGeom prst="rect">
            <a:avLst/>
          </a:prstGeom>
        </p:spPr>
      </p:pic>
      <p:graphicFrame>
        <p:nvGraphicFramePr>
          <p:cNvPr id="8" name="Tabella 7">
            <a:extLst>
              <a:ext uri="{FF2B5EF4-FFF2-40B4-BE49-F238E27FC236}">
                <a16:creationId xmlns:a16="http://schemas.microsoft.com/office/drawing/2014/main" id="{CFF89094-2960-BBEF-94F4-C7A37A4DC1D2}"/>
              </a:ext>
            </a:extLst>
          </p:cNvPr>
          <p:cNvGraphicFramePr>
            <a:graphicFrameLocks noGrp="1"/>
          </p:cNvGraphicFramePr>
          <p:nvPr>
            <p:extLst>
              <p:ext uri="{D42A27DB-BD31-4B8C-83A1-F6EECF244321}">
                <p14:modId xmlns:p14="http://schemas.microsoft.com/office/powerpoint/2010/main" val="4090853205"/>
              </p:ext>
            </p:extLst>
          </p:nvPr>
        </p:nvGraphicFramePr>
        <p:xfrm>
          <a:off x="391319" y="1085053"/>
          <a:ext cx="10065567" cy="5432196"/>
        </p:xfrm>
        <a:graphic>
          <a:graphicData uri="http://schemas.openxmlformats.org/drawingml/2006/table">
            <a:tbl>
              <a:tblPr firstRow="1" firstCol="1" bandRow="1">
                <a:tableStyleId>{5C22544A-7EE6-4342-B048-85BDC9FD1C3A}</a:tableStyleId>
              </a:tblPr>
              <a:tblGrid>
                <a:gridCol w="1129144">
                  <a:extLst>
                    <a:ext uri="{9D8B030D-6E8A-4147-A177-3AD203B41FA5}">
                      <a16:colId xmlns:a16="http://schemas.microsoft.com/office/drawing/2014/main" val="20000"/>
                    </a:ext>
                  </a:extLst>
                </a:gridCol>
                <a:gridCol w="4062393">
                  <a:extLst>
                    <a:ext uri="{9D8B030D-6E8A-4147-A177-3AD203B41FA5}">
                      <a16:colId xmlns:a16="http://schemas.microsoft.com/office/drawing/2014/main" val="20001"/>
                    </a:ext>
                  </a:extLst>
                </a:gridCol>
                <a:gridCol w="4874030">
                  <a:extLst>
                    <a:ext uri="{9D8B030D-6E8A-4147-A177-3AD203B41FA5}">
                      <a16:colId xmlns:a16="http://schemas.microsoft.com/office/drawing/2014/main" val="20004"/>
                    </a:ext>
                  </a:extLst>
                </a:gridCol>
              </a:tblGrid>
              <a:tr h="370081">
                <a:tc>
                  <a:txBody>
                    <a:bodyPr/>
                    <a:lstStyle/>
                    <a:p>
                      <a:pPr algn="just">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Comparto Ambientale</a:t>
                      </a:r>
                      <a:endParaRPr lang="it-IT" sz="1200" dirty="0">
                        <a:effectLst/>
                        <a:latin typeface="Calibri Light" panose="020F0302020204030204" pitchFamily="34" charset="0"/>
                        <a:ea typeface="Arial"/>
                        <a:cs typeface="Calibri Light" panose="020F0302020204030204" pitchFamily="34" charset="0"/>
                      </a:endParaRPr>
                    </a:p>
                  </a:txBody>
                  <a:tcPr marL="40468" marR="40468" marT="0" marB="0" anchor="ctr" anchorCtr="1">
                    <a:solidFill>
                      <a:srgbClr val="007D52"/>
                    </a:solidFill>
                  </a:tcPr>
                </a:tc>
                <a:tc>
                  <a:txBody>
                    <a:bodyPr/>
                    <a:lstStyle/>
                    <a:p>
                      <a:pPr algn="ctr">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Impatto</a:t>
                      </a:r>
                    </a:p>
                  </a:txBody>
                  <a:tcPr marL="40468" marR="40468" marT="0" marB="0" anchor="ctr" anchorCtr="1">
                    <a:solidFill>
                      <a:srgbClr val="007D52"/>
                    </a:solidFill>
                  </a:tcPr>
                </a:tc>
                <a:tc>
                  <a:txBody>
                    <a:bodyPr/>
                    <a:lstStyle/>
                    <a:p>
                      <a:pPr algn="just">
                        <a:lnSpc>
                          <a:spcPct val="115000"/>
                        </a:lnSpc>
                        <a:spcBef>
                          <a:spcPts val="200"/>
                        </a:spcBef>
                        <a:spcAft>
                          <a:spcPts val="200"/>
                        </a:spcAft>
                      </a:pPr>
                      <a:r>
                        <a:rPr lang="it-IT" sz="1200" dirty="0">
                          <a:effectLst/>
                          <a:latin typeface="Calibri Light" panose="020F0302020204030204" pitchFamily="34" charset="0"/>
                          <a:cs typeface="Calibri Light" panose="020F0302020204030204" pitchFamily="34" charset="0"/>
                        </a:rPr>
                        <a:t>Mitigazioni/compensazioni</a:t>
                      </a:r>
                      <a:endParaRPr lang="it-IT" sz="1200" dirty="0">
                        <a:effectLst/>
                        <a:latin typeface="Calibri Light" panose="020F0302020204030204" pitchFamily="34" charset="0"/>
                        <a:ea typeface="Arial"/>
                        <a:cs typeface="Calibri Light" panose="020F0302020204030204" pitchFamily="34" charset="0"/>
                      </a:endParaRPr>
                    </a:p>
                  </a:txBody>
                  <a:tcPr marL="40468" marR="40468" marT="0" marB="0" anchor="ctr" anchorCtr="1">
                    <a:solidFill>
                      <a:srgbClr val="007D52"/>
                    </a:solidFill>
                  </a:tcPr>
                </a:tc>
                <a:extLst>
                  <a:ext uri="{0D108BD9-81ED-4DB2-BD59-A6C34878D82A}">
                    <a16:rowId xmlns:a16="http://schemas.microsoft.com/office/drawing/2014/main" val="10000"/>
                  </a:ext>
                </a:extLst>
              </a:tr>
              <a:tr h="419368">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Rumore </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8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Trascurabile: I recettori sono distanti dalle fonti di emissione</a:t>
                      </a: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Riduzione dell'impatto acustico dell'impianto di soil </a:t>
                      </a:r>
                      <a:r>
                        <a:rPr lang="it-IT" sz="1100" dirty="0" err="1">
                          <a:solidFill>
                            <a:schemeClr val="tx1"/>
                          </a:solidFill>
                          <a:effectLst/>
                          <a:latin typeface="+mn-lt"/>
                          <a:cs typeface="Calibri Light" panose="020F0302020204030204" pitchFamily="34" charset="0"/>
                        </a:rPr>
                        <a:t>washing</a:t>
                      </a:r>
                      <a:r>
                        <a:rPr lang="it-IT" sz="1100" dirty="0">
                          <a:solidFill>
                            <a:schemeClr val="tx1"/>
                          </a:solidFill>
                          <a:effectLst/>
                          <a:latin typeface="+mn-lt"/>
                          <a:cs typeface="Calibri Light" panose="020F0302020204030204" pitchFamily="34" charset="0"/>
                        </a:rPr>
                        <a:t> utilizzato per la bonifica mediante  specifici interventi di abbattimento e/o contenimento acustico</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85000"/>
                      </a:schemeClr>
                    </a:solidFill>
                  </a:tcPr>
                </a:tc>
                <a:extLst>
                  <a:ext uri="{0D108BD9-81ED-4DB2-BD59-A6C34878D82A}">
                    <a16:rowId xmlns:a16="http://schemas.microsoft.com/office/drawing/2014/main" val="10002"/>
                  </a:ext>
                </a:extLst>
              </a:tr>
              <a:tr h="285507">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Atmosfera</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9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Non significativo</a:t>
                      </a:r>
                    </a:p>
                  </a:txBody>
                  <a:tcPr marL="40468" marR="40468" marT="0" marB="0" anchor="ctr" anchorCtr="1">
                    <a:solidFill>
                      <a:schemeClr val="bg1">
                        <a:lumMod val="9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Bagnatura rifiuti e piste e fronti di lavoro, spazzatura dei piazzale, lavaggio ruote</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410561312"/>
                  </a:ext>
                </a:extLst>
              </a:tr>
              <a:tr h="370081">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ea typeface="Arial"/>
                          <a:cs typeface="Calibri Light" panose="020F0302020204030204" pitchFamily="34" charset="0"/>
                        </a:rPr>
                        <a:t>Clima</a:t>
                      </a:r>
                    </a:p>
                  </a:txBody>
                  <a:tcPr marL="40468" marR="40468" marT="0" marB="0" anchor="ctr">
                    <a:solidFill>
                      <a:schemeClr val="bg1">
                        <a:lumMod val="85000"/>
                      </a:schemeClr>
                    </a:solidFill>
                  </a:tcPr>
                </a:tc>
                <a:tc>
                  <a:txBody>
                    <a:bodyPr/>
                    <a:lstStyle/>
                    <a:p>
                      <a:pPr marL="0" marR="0" lvl="0" indent="0" algn="ctr" defTabSz="456972" rtl="0" eaLnBrk="1" fontAlgn="auto" latinLnBrk="0" hangingPunct="1">
                        <a:lnSpc>
                          <a:spcPct val="115000"/>
                        </a:lnSpc>
                        <a:spcBef>
                          <a:spcPts val="100"/>
                        </a:spcBef>
                        <a:spcAft>
                          <a:spcPts val="100"/>
                        </a:spcAft>
                        <a:buClrTx/>
                        <a:buSzTx/>
                        <a:buFontTx/>
                        <a:buNone/>
                        <a:tabLst/>
                        <a:defRPr/>
                      </a:pPr>
                      <a:r>
                        <a:rPr lang="it-IT" sz="1100" dirty="0">
                          <a:solidFill>
                            <a:schemeClr val="tx1"/>
                          </a:solidFill>
                          <a:effectLst/>
                          <a:latin typeface="+mn-lt"/>
                          <a:ea typeface="Arial"/>
                          <a:cs typeface="Calibri Light" panose="020F0302020204030204" pitchFamily="34" charset="0"/>
                        </a:rPr>
                        <a:t>Positivo (la realizzazione dell’opera consentirebbe l’instaurarsi di una “filiera corta” per lo smaltimento dei altrimenti recuperabili)</a:t>
                      </a: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85000"/>
                      </a:schemeClr>
                    </a:solidFill>
                  </a:tcPr>
                </a:tc>
                <a:extLst>
                  <a:ext uri="{0D108BD9-81ED-4DB2-BD59-A6C34878D82A}">
                    <a16:rowId xmlns:a16="http://schemas.microsoft.com/office/drawing/2014/main" val="10003"/>
                  </a:ext>
                </a:extLst>
              </a:tr>
              <a:tr h="560724">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Ambiente idrico </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9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Trascurabile: gli scarichi maggiori saranno di acque meteoriche</a:t>
                      </a:r>
                      <a:endParaRPr lang="it-IT" sz="11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9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Sulle acque meteoriche dell’area servizi: vasca di prima pioggia con riutilizzo delle acque a valle di sedimentazione e disoleazione. Sulle acque meteoriche della copertura della discarica: laminazione. Sulle acque civili: Imhoff e subirrigazione</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10004"/>
                  </a:ext>
                </a:extLst>
              </a:tr>
              <a:tr h="370081">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ea typeface="Arial"/>
                          <a:cs typeface="Calibri Light" panose="020F0302020204030204" pitchFamily="34" charset="0"/>
                        </a:rPr>
                        <a:t>Territorio</a:t>
                      </a:r>
                    </a:p>
                  </a:txBody>
                  <a:tcPr marL="40468" marR="40468" marT="0" marB="0" anchor="ctr">
                    <a:solidFill>
                      <a:schemeClr val="bg1">
                        <a:lumMod val="8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ea typeface="Arial"/>
                          <a:cs typeface="Calibri Light" panose="020F0302020204030204" pitchFamily="34" charset="0"/>
                        </a:rPr>
                        <a:t>Positivo (recupero un sito degradato e in stato di abbandono)</a:t>
                      </a: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ea typeface="Arial"/>
                          <a:cs typeface="Calibri Light" panose="020F0302020204030204" pitchFamily="34" charset="0"/>
                        </a:rPr>
                        <a:t>Il recupero della discarica prevede un reinserimento paesistico dell’area con recupero a verde attraverso la piantumazione di specie erbacee ed arbustive</a:t>
                      </a:r>
                    </a:p>
                  </a:txBody>
                  <a:tcPr marL="40468" marR="40468" marT="0" marB="0" anchor="ctr">
                    <a:solidFill>
                      <a:schemeClr val="bg1">
                        <a:lumMod val="85000"/>
                      </a:schemeClr>
                    </a:solidFill>
                  </a:tcPr>
                </a:tc>
                <a:extLst>
                  <a:ext uri="{0D108BD9-81ED-4DB2-BD59-A6C34878D82A}">
                    <a16:rowId xmlns:a16="http://schemas.microsoft.com/office/drawing/2014/main" val="91495903"/>
                  </a:ext>
                </a:extLst>
              </a:tr>
              <a:tr h="550364">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Suolo e sottosuolo</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9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Trascurabile</a:t>
                      </a:r>
                    </a:p>
                    <a:p>
                      <a:pPr>
                        <a:spcBef>
                          <a:spcPts val="100"/>
                        </a:spcBef>
                        <a:spcAft>
                          <a:spcPts val="100"/>
                        </a:spcAft>
                      </a:pPr>
                      <a:r>
                        <a:rPr lang="it-IT" sz="1100" dirty="0">
                          <a:solidFill>
                            <a:schemeClr val="tx1"/>
                          </a:solidFill>
                          <a:effectLst/>
                          <a:latin typeface="+mn-lt"/>
                          <a:cs typeface="Calibri Light" panose="020F0302020204030204" pitchFamily="34" charset="0"/>
                        </a:rPr>
                        <a:t>(Gli interventi di bonifica comportano un impatto positivo del progetto sulla componente andando a rimuovere la sorgente di contaminazione)</a:t>
                      </a:r>
                      <a:endParaRPr lang="it-IT" sz="1100" dirty="0">
                        <a:solidFill>
                          <a:schemeClr val="tx1"/>
                        </a:solidFill>
                        <a:latin typeface="+mn-lt"/>
                        <a:cs typeface="Calibri Light" panose="020F0302020204030204" pitchFamily="34" charset="0"/>
                      </a:endParaRPr>
                    </a:p>
                  </a:txBody>
                  <a:tcPr marL="40468" marR="40468" marT="0" marB="0" anchor="ctr" anchorCtr="1">
                    <a:solidFill>
                      <a:schemeClr val="bg1">
                        <a:lumMod val="9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I criteri di costruzione della discarica sono di per se una mitigazione, così come i presidi di monitoraggio sulla componente suolo e sottosuolo. </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10005"/>
                  </a:ext>
                </a:extLst>
              </a:tr>
              <a:tr h="399476">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ea typeface="Arial"/>
                          <a:cs typeface="Calibri Light" panose="020F0302020204030204" pitchFamily="34" charset="0"/>
                        </a:rPr>
                        <a:t>Popolazione e salute umana</a:t>
                      </a:r>
                    </a:p>
                  </a:txBody>
                  <a:tcPr marL="40468" marR="40468" marT="0" marB="0" anchor="ctr">
                    <a:solidFill>
                      <a:schemeClr val="bg1">
                        <a:lumMod val="8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ea typeface="Arial"/>
                          <a:cs typeface="Calibri Light" panose="020F0302020204030204" pitchFamily="34" charset="0"/>
                        </a:rPr>
                        <a:t>Positivo a livello socio-economico e sociale </a:t>
                      </a:r>
                    </a:p>
                    <a:p>
                      <a:pPr algn="ctr">
                        <a:lnSpc>
                          <a:spcPct val="115000"/>
                        </a:lnSpc>
                        <a:spcBef>
                          <a:spcPts val="100"/>
                        </a:spcBef>
                        <a:spcAft>
                          <a:spcPts val="100"/>
                        </a:spcAft>
                      </a:pPr>
                      <a:r>
                        <a:rPr lang="it-IT" sz="1100" dirty="0">
                          <a:solidFill>
                            <a:schemeClr val="tx1"/>
                          </a:solidFill>
                          <a:effectLst/>
                          <a:latin typeface="+mn-lt"/>
                          <a:ea typeface="Arial"/>
                          <a:cs typeface="Calibri Light" panose="020F0302020204030204" pitchFamily="34" charset="0"/>
                        </a:rPr>
                        <a:t>Impatti non significativi sulla salute pubblica</a:t>
                      </a: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85000"/>
                      </a:schemeClr>
                    </a:solidFill>
                  </a:tcPr>
                </a:tc>
                <a:extLst>
                  <a:ext uri="{0D108BD9-81ED-4DB2-BD59-A6C34878D82A}">
                    <a16:rowId xmlns:a16="http://schemas.microsoft.com/office/drawing/2014/main" val="4275335073"/>
                  </a:ext>
                </a:extLst>
              </a:tr>
              <a:tr h="370081">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Flora e vegetazione</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9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Trascurabile e mitigata</a:t>
                      </a:r>
                      <a:endParaRPr lang="it-IT" sz="11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9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Ripristino ambientale con specie vegetali autoctone. Misure di mitigazione  sulle emissioni in atmosfera e sulla componente rumore.</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10007"/>
                  </a:ext>
                </a:extLst>
              </a:tr>
              <a:tr h="370081">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Paesaggio</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8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Mitigato</a:t>
                      </a:r>
                      <a:endParaRPr lang="it-IT" sz="11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L’aumento di quota è mitigato dalle fasce alberate. La sistemazione finale della discarica creerà un elemento di interruzione e variazione positiva nella uniformità dell’intorno.</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85000"/>
                      </a:schemeClr>
                    </a:solidFill>
                  </a:tcPr>
                </a:tc>
                <a:extLst>
                  <a:ext uri="{0D108BD9-81ED-4DB2-BD59-A6C34878D82A}">
                    <a16:rowId xmlns:a16="http://schemas.microsoft.com/office/drawing/2014/main" val="10008"/>
                  </a:ext>
                </a:extLst>
              </a:tr>
              <a:tr h="560724">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Traffico e viabilità</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85000"/>
                      </a:schemeClr>
                    </a:solidFill>
                  </a:tcPr>
                </a:tc>
                <a:tc>
                  <a:txBody>
                    <a:bodyPr/>
                    <a:lstStyle/>
                    <a:p>
                      <a:pPr marL="0" marR="0" lvl="0" indent="0" algn="ctr" defTabSz="456972" rtl="0" eaLnBrk="1" fontAlgn="auto" latinLnBrk="0" hangingPunct="1">
                        <a:lnSpc>
                          <a:spcPct val="115000"/>
                        </a:lnSpc>
                        <a:spcBef>
                          <a:spcPts val="100"/>
                        </a:spcBef>
                        <a:spcAft>
                          <a:spcPts val="100"/>
                        </a:spcAft>
                        <a:buClrTx/>
                        <a:buSzTx/>
                        <a:buFontTx/>
                        <a:buNone/>
                        <a:tabLst/>
                        <a:defRPr/>
                      </a:pPr>
                      <a:r>
                        <a:rPr lang="it-IT" sz="1100" dirty="0">
                          <a:solidFill>
                            <a:schemeClr val="tx1"/>
                          </a:solidFill>
                          <a:effectLst/>
                          <a:latin typeface="+mn-lt"/>
                          <a:cs typeface="Calibri Light" panose="020F0302020204030204" pitchFamily="34" charset="0"/>
                        </a:rPr>
                        <a:t>Trascurabile</a:t>
                      </a:r>
                      <a:endParaRPr lang="it-IT" sz="1100" dirty="0">
                        <a:solidFill>
                          <a:schemeClr val="tx1"/>
                        </a:solidFill>
                        <a:latin typeface="+mn-lt"/>
                        <a:cs typeface="Calibri Light" panose="020F0302020204030204" pitchFamily="34" charset="0"/>
                      </a:endParaRPr>
                    </a:p>
                    <a:p>
                      <a:pPr algn="ctr">
                        <a:lnSpc>
                          <a:spcPct val="115000"/>
                        </a:lnSpc>
                        <a:spcBef>
                          <a:spcPts val="100"/>
                        </a:spcBef>
                        <a:spcAft>
                          <a:spcPts val="100"/>
                        </a:spcAft>
                      </a:pPr>
                      <a:endParaRPr lang="it-IT" sz="11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8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Scelta oculata dei tragitti, pianificazione dei conferimenti, ingresso in grado di accogliere diversi camion in attesa di entrare, realizzazione sulla SP 48 di n. 6 piazzole di sosta ed interscambio dei veicoli</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85000"/>
                      </a:schemeClr>
                    </a:solidFill>
                  </a:tcPr>
                </a:tc>
                <a:extLst>
                  <a:ext uri="{0D108BD9-81ED-4DB2-BD59-A6C34878D82A}">
                    <a16:rowId xmlns:a16="http://schemas.microsoft.com/office/drawing/2014/main" val="10010"/>
                  </a:ext>
                </a:extLst>
              </a:tr>
              <a:tr h="370081">
                <a:tc>
                  <a:txBody>
                    <a:bodyPr/>
                    <a:lstStyle/>
                    <a:p>
                      <a:pPr algn="l">
                        <a:lnSpc>
                          <a:spcPct val="115000"/>
                        </a:lnSpc>
                        <a:spcBef>
                          <a:spcPts val="200"/>
                        </a:spcBef>
                        <a:spcAft>
                          <a:spcPts val="200"/>
                        </a:spcAft>
                      </a:pPr>
                      <a:r>
                        <a:rPr lang="it-IT" sz="980" dirty="0">
                          <a:solidFill>
                            <a:srgbClr val="007D52"/>
                          </a:solidFill>
                          <a:effectLst/>
                          <a:latin typeface="Calibri Light" panose="020F0302020204030204" pitchFamily="34" charset="0"/>
                          <a:cs typeface="Calibri Light" panose="020F0302020204030204" pitchFamily="34" charset="0"/>
                        </a:rPr>
                        <a:t>Radiazioni ionizzanti e non</a:t>
                      </a:r>
                      <a:endParaRPr lang="it-IT" sz="980" dirty="0">
                        <a:solidFill>
                          <a:srgbClr val="007D52"/>
                        </a:solidFill>
                        <a:effectLst/>
                        <a:latin typeface="Calibri Light" panose="020F0302020204030204" pitchFamily="34" charset="0"/>
                        <a:ea typeface="Arial"/>
                        <a:cs typeface="Calibri Light" panose="020F0302020204030204" pitchFamily="34" charset="0"/>
                      </a:endParaRPr>
                    </a:p>
                  </a:txBody>
                  <a:tcPr marL="40468" marR="40468" marT="0" marB="0" anchor="ctr">
                    <a:solidFill>
                      <a:schemeClr val="bg1">
                        <a:lumMod val="95000"/>
                      </a:schemeClr>
                    </a:solidFill>
                  </a:tcPr>
                </a:tc>
                <a:tc>
                  <a:txBody>
                    <a:bodyPr/>
                    <a:lstStyle/>
                    <a:p>
                      <a:pPr algn="ctr">
                        <a:lnSpc>
                          <a:spcPct val="115000"/>
                        </a:lnSpc>
                        <a:spcBef>
                          <a:spcPts val="100"/>
                        </a:spcBef>
                        <a:spcAft>
                          <a:spcPts val="100"/>
                        </a:spcAft>
                      </a:pPr>
                      <a:r>
                        <a:rPr lang="it-IT" sz="1100" dirty="0">
                          <a:solidFill>
                            <a:schemeClr val="tx1"/>
                          </a:solidFill>
                          <a:effectLst/>
                          <a:latin typeface="+mn-lt"/>
                          <a:cs typeface="Calibri Light" panose="020F0302020204030204" pitchFamily="34" charset="0"/>
                        </a:rPr>
                        <a:t>Nullo</a:t>
                      </a:r>
                      <a:endParaRPr lang="it-IT" sz="1100" dirty="0">
                        <a:solidFill>
                          <a:schemeClr val="tx1"/>
                        </a:solidFill>
                        <a:effectLst/>
                        <a:latin typeface="+mn-lt"/>
                        <a:ea typeface="Arial"/>
                        <a:cs typeface="Calibri Light" panose="020F0302020204030204" pitchFamily="34" charset="0"/>
                      </a:endParaRPr>
                    </a:p>
                  </a:txBody>
                  <a:tcPr marL="40468" marR="40468" marT="0" marB="0" anchor="ctr" anchorCtr="1">
                    <a:solidFill>
                      <a:schemeClr val="bg1">
                        <a:lumMod val="95000"/>
                      </a:schemeClr>
                    </a:solidFill>
                  </a:tcPr>
                </a:tc>
                <a:tc>
                  <a:txBody>
                    <a:bodyPr/>
                    <a:lstStyle/>
                    <a:p>
                      <a:pPr algn="just">
                        <a:lnSpc>
                          <a:spcPct val="115000"/>
                        </a:lnSpc>
                        <a:spcBef>
                          <a:spcPts val="200"/>
                        </a:spcBef>
                        <a:spcAft>
                          <a:spcPts val="200"/>
                        </a:spcAft>
                      </a:pPr>
                      <a:r>
                        <a:rPr lang="it-IT" sz="1100" dirty="0">
                          <a:solidFill>
                            <a:schemeClr val="tx1"/>
                          </a:solidFill>
                          <a:effectLst/>
                          <a:latin typeface="+mn-lt"/>
                          <a:cs typeface="Calibri Light" panose="020F0302020204030204" pitchFamily="34" charset="0"/>
                        </a:rPr>
                        <a:t>Saranno organizzati i turni di lavoro di modo da non fare lavorare nessuno nelle fasce di rispetto degli elettrodotti per più di 4 ore</a:t>
                      </a:r>
                      <a:endParaRPr lang="it-IT" sz="1100" dirty="0">
                        <a:solidFill>
                          <a:schemeClr val="tx1"/>
                        </a:solidFill>
                        <a:effectLst/>
                        <a:latin typeface="+mn-lt"/>
                        <a:ea typeface="Arial"/>
                        <a:cs typeface="Calibri Light" panose="020F0302020204030204" pitchFamily="34" charset="0"/>
                      </a:endParaRPr>
                    </a:p>
                  </a:txBody>
                  <a:tcPr marL="40468" marR="40468" marT="0" marB="0" anchor="ctr">
                    <a:solidFill>
                      <a:schemeClr val="bg1">
                        <a:lumMod val="95000"/>
                      </a:schemeClr>
                    </a:solidFill>
                  </a:tcPr>
                </a:tc>
                <a:extLst>
                  <a:ext uri="{0D108BD9-81ED-4DB2-BD59-A6C34878D82A}">
                    <a16:rowId xmlns:a16="http://schemas.microsoft.com/office/drawing/2014/main" val="1424965459"/>
                  </a:ext>
                </a:extLst>
              </a:tr>
            </a:tbl>
          </a:graphicData>
        </a:graphic>
      </p:graphicFrame>
    </p:spTree>
    <p:extLst>
      <p:ext uri="{BB962C8B-B14F-4D97-AF65-F5344CB8AC3E}">
        <p14:creationId xmlns:p14="http://schemas.microsoft.com/office/powerpoint/2010/main" val="2933287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1440083" y="2171435"/>
            <a:ext cx="784795" cy="842045"/>
          </a:xfrm>
          <a:prstGeom prst="rect">
            <a:avLst/>
          </a:prstGeom>
        </p:spPr>
      </p:pic>
      <p:pic>
        <p:nvPicPr>
          <p:cNvPr id="7" name="Immagine 6"/>
          <p:cNvPicPr>
            <a:picLocks noChangeAspect="1"/>
          </p:cNvPicPr>
          <p:nvPr/>
        </p:nvPicPr>
        <p:blipFill>
          <a:blip r:embed="rId3"/>
          <a:stretch>
            <a:fillRect/>
          </a:stretch>
        </p:blipFill>
        <p:spPr>
          <a:xfrm>
            <a:off x="3391765" y="792245"/>
            <a:ext cx="2664296" cy="2077099"/>
          </a:xfrm>
          <a:prstGeom prst="rect">
            <a:avLst/>
          </a:prstGeom>
        </p:spPr>
      </p:pic>
      <p:pic>
        <p:nvPicPr>
          <p:cNvPr id="8" name="Immagine 7"/>
          <p:cNvPicPr>
            <a:picLocks noChangeAspect="1"/>
          </p:cNvPicPr>
          <p:nvPr/>
        </p:nvPicPr>
        <p:blipFill>
          <a:blip r:embed="rId4"/>
          <a:stretch>
            <a:fillRect/>
          </a:stretch>
        </p:blipFill>
        <p:spPr>
          <a:xfrm>
            <a:off x="350464" y="3142655"/>
            <a:ext cx="2041527" cy="1214834"/>
          </a:xfrm>
          <a:prstGeom prst="rect">
            <a:avLst/>
          </a:prstGeom>
        </p:spPr>
      </p:pic>
      <p:pic>
        <p:nvPicPr>
          <p:cNvPr id="9" name="Immagine 8"/>
          <p:cNvPicPr>
            <a:picLocks noChangeAspect="1"/>
          </p:cNvPicPr>
          <p:nvPr/>
        </p:nvPicPr>
        <p:blipFill rotWithShape="1">
          <a:blip r:embed="rId5"/>
          <a:srcRect t="7107"/>
          <a:stretch/>
        </p:blipFill>
        <p:spPr>
          <a:xfrm>
            <a:off x="3348307" y="3310856"/>
            <a:ext cx="2751212" cy="941207"/>
          </a:xfrm>
          <a:prstGeom prst="rect">
            <a:avLst/>
          </a:prstGeom>
        </p:spPr>
      </p:pic>
      <p:sp>
        <p:nvSpPr>
          <p:cNvPr id="10" name="Freccia a sinistra 9"/>
          <p:cNvSpPr/>
          <p:nvPr/>
        </p:nvSpPr>
        <p:spPr>
          <a:xfrm rot="10800000">
            <a:off x="2680023" y="3467579"/>
            <a:ext cx="504056" cy="57606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CasellaDiTesto 10"/>
          <p:cNvSpPr txBox="1"/>
          <p:nvPr/>
        </p:nvSpPr>
        <p:spPr>
          <a:xfrm>
            <a:off x="350464" y="2279496"/>
            <a:ext cx="1872208" cy="415498"/>
          </a:xfrm>
          <a:prstGeom prst="rect">
            <a:avLst/>
          </a:prstGeom>
          <a:noFill/>
        </p:spPr>
        <p:txBody>
          <a:bodyPr wrap="square" rtlCol="0">
            <a:spAutoFit/>
          </a:bodyPr>
          <a:lstStyle/>
          <a:p>
            <a:r>
              <a:rPr lang="it-IT" dirty="0"/>
              <a:t>ROTTAME </a:t>
            </a:r>
          </a:p>
        </p:txBody>
      </p:sp>
      <p:sp>
        <p:nvSpPr>
          <p:cNvPr id="12" name="Freccia a sinistra 11"/>
          <p:cNvSpPr/>
          <p:nvPr/>
        </p:nvSpPr>
        <p:spPr>
          <a:xfrm rot="16200000">
            <a:off x="4431898" y="2953333"/>
            <a:ext cx="432048" cy="36004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Freccia a sinistra 12"/>
          <p:cNvSpPr/>
          <p:nvPr/>
        </p:nvSpPr>
        <p:spPr>
          <a:xfrm rot="10800000">
            <a:off x="6424439" y="2197249"/>
            <a:ext cx="864096" cy="61206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4" name="Immagine 13"/>
          <p:cNvPicPr>
            <a:picLocks noChangeAspect="1"/>
          </p:cNvPicPr>
          <p:nvPr/>
        </p:nvPicPr>
        <p:blipFill>
          <a:blip r:embed="rId6"/>
          <a:stretch>
            <a:fillRect/>
          </a:stretch>
        </p:blipFill>
        <p:spPr>
          <a:xfrm>
            <a:off x="2608015" y="1146769"/>
            <a:ext cx="690562" cy="890587"/>
          </a:xfrm>
          <a:prstGeom prst="rect">
            <a:avLst/>
          </a:prstGeom>
        </p:spPr>
      </p:pic>
      <p:sp>
        <p:nvSpPr>
          <p:cNvPr id="15" name="CasellaDiTesto 14"/>
          <p:cNvSpPr txBox="1"/>
          <p:nvPr/>
        </p:nvSpPr>
        <p:spPr>
          <a:xfrm>
            <a:off x="3419972" y="376747"/>
            <a:ext cx="2664296" cy="415498"/>
          </a:xfrm>
          <a:prstGeom prst="rect">
            <a:avLst/>
          </a:prstGeom>
          <a:noFill/>
        </p:spPr>
        <p:txBody>
          <a:bodyPr wrap="square" rtlCol="0">
            <a:spAutoFit/>
          </a:bodyPr>
          <a:lstStyle/>
          <a:p>
            <a:r>
              <a:rPr lang="it-IT" dirty="0"/>
              <a:t>Mulino di macinazione </a:t>
            </a:r>
          </a:p>
        </p:txBody>
      </p:sp>
      <p:sp>
        <p:nvSpPr>
          <p:cNvPr id="16" name="CasellaDiTesto 15"/>
          <p:cNvSpPr txBox="1"/>
          <p:nvPr/>
        </p:nvSpPr>
        <p:spPr>
          <a:xfrm>
            <a:off x="3787809" y="4084022"/>
            <a:ext cx="1872208" cy="415498"/>
          </a:xfrm>
          <a:prstGeom prst="rect">
            <a:avLst/>
          </a:prstGeom>
          <a:noFill/>
        </p:spPr>
        <p:txBody>
          <a:bodyPr wrap="square" rtlCol="0">
            <a:spAutoFit/>
          </a:bodyPr>
          <a:lstStyle/>
          <a:p>
            <a:pPr algn="ctr"/>
            <a:r>
              <a:rPr lang="it-IT" dirty="0"/>
              <a:t>Trattamento</a:t>
            </a:r>
          </a:p>
        </p:txBody>
      </p:sp>
      <p:pic>
        <p:nvPicPr>
          <p:cNvPr id="20" name="Immagine 19"/>
          <p:cNvPicPr>
            <a:picLocks noChangeAspect="1"/>
          </p:cNvPicPr>
          <p:nvPr/>
        </p:nvPicPr>
        <p:blipFill rotWithShape="1">
          <a:blip r:embed="rId7"/>
          <a:srcRect r="45476"/>
          <a:stretch/>
        </p:blipFill>
        <p:spPr>
          <a:xfrm>
            <a:off x="6145259" y="4564476"/>
            <a:ext cx="2355701" cy="2241285"/>
          </a:xfrm>
          <a:prstGeom prst="rect">
            <a:avLst/>
          </a:prstGeom>
        </p:spPr>
      </p:pic>
      <p:cxnSp>
        <p:nvCxnSpPr>
          <p:cNvPr id="23" name="Connettore 2 22"/>
          <p:cNvCxnSpPr/>
          <p:nvPr/>
        </p:nvCxnSpPr>
        <p:spPr>
          <a:xfrm flipV="1">
            <a:off x="4827942" y="4937677"/>
            <a:ext cx="1368152" cy="1585453"/>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sp>
        <p:nvSpPr>
          <p:cNvPr id="24" name="Freccia a sinistra 23"/>
          <p:cNvSpPr/>
          <p:nvPr/>
        </p:nvSpPr>
        <p:spPr>
          <a:xfrm rot="16200000">
            <a:off x="4431898" y="4609518"/>
            <a:ext cx="432048" cy="36004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25" name="Immagine 24"/>
          <p:cNvPicPr>
            <a:picLocks noChangeAspect="1"/>
          </p:cNvPicPr>
          <p:nvPr/>
        </p:nvPicPr>
        <p:blipFill>
          <a:blip r:embed="rId8"/>
          <a:stretch>
            <a:fillRect/>
          </a:stretch>
        </p:blipFill>
        <p:spPr>
          <a:xfrm>
            <a:off x="9304759" y="4588675"/>
            <a:ext cx="889214" cy="706451"/>
          </a:xfrm>
          <a:prstGeom prst="rect">
            <a:avLst/>
          </a:prstGeom>
        </p:spPr>
      </p:pic>
      <p:sp>
        <p:nvSpPr>
          <p:cNvPr id="26" name="Freccia a destra 25"/>
          <p:cNvSpPr/>
          <p:nvPr/>
        </p:nvSpPr>
        <p:spPr>
          <a:xfrm>
            <a:off x="8656687" y="5437609"/>
            <a:ext cx="522840" cy="36004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27" name="Immagine 26"/>
          <p:cNvPicPr>
            <a:picLocks noChangeAspect="1"/>
          </p:cNvPicPr>
          <p:nvPr/>
        </p:nvPicPr>
        <p:blipFill>
          <a:blip r:embed="rId9"/>
          <a:stretch>
            <a:fillRect/>
          </a:stretch>
        </p:blipFill>
        <p:spPr>
          <a:xfrm>
            <a:off x="9383913" y="5295126"/>
            <a:ext cx="890093" cy="707197"/>
          </a:xfrm>
          <a:prstGeom prst="rect">
            <a:avLst/>
          </a:prstGeom>
        </p:spPr>
      </p:pic>
      <p:pic>
        <p:nvPicPr>
          <p:cNvPr id="28" name="Immagine 27"/>
          <p:cNvPicPr>
            <a:picLocks noChangeAspect="1"/>
          </p:cNvPicPr>
          <p:nvPr/>
        </p:nvPicPr>
        <p:blipFill>
          <a:blip r:embed="rId9"/>
          <a:stretch>
            <a:fillRect/>
          </a:stretch>
        </p:blipFill>
        <p:spPr>
          <a:xfrm>
            <a:off x="9404948" y="5954146"/>
            <a:ext cx="890093" cy="707197"/>
          </a:xfrm>
          <a:prstGeom prst="rect">
            <a:avLst/>
          </a:prstGeom>
        </p:spPr>
      </p:pic>
      <p:grpSp>
        <p:nvGrpSpPr>
          <p:cNvPr id="2" name="Gruppo 1">
            <a:extLst>
              <a:ext uri="{FF2B5EF4-FFF2-40B4-BE49-F238E27FC236}">
                <a16:creationId xmlns:a16="http://schemas.microsoft.com/office/drawing/2014/main" id="{E2585137-532F-6EE7-6D3A-C78CB2977A74}"/>
              </a:ext>
            </a:extLst>
          </p:cNvPr>
          <p:cNvGrpSpPr/>
          <p:nvPr/>
        </p:nvGrpSpPr>
        <p:grpSpPr>
          <a:xfrm>
            <a:off x="7288535" y="1001961"/>
            <a:ext cx="3168352" cy="2995488"/>
            <a:chOff x="7288535" y="685081"/>
            <a:chExt cx="3168352" cy="2995488"/>
          </a:xfrm>
        </p:grpSpPr>
        <p:pic>
          <p:nvPicPr>
            <p:cNvPr id="17" name="Immagine 16"/>
            <p:cNvPicPr>
              <a:picLocks noChangeAspect="1"/>
            </p:cNvPicPr>
            <p:nvPr/>
          </p:nvPicPr>
          <p:blipFill>
            <a:blip r:embed="rId10"/>
            <a:stretch>
              <a:fillRect/>
            </a:stretch>
          </p:blipFill>
          <p:spPr>
            <a:xfrm>
              <a:off x="7552980" y="1693813"/>
              <a:ext cx="2698737" cy="1024521"/>
            </a:xfrm>
            <a:prstGeom prst="rect">
              <a:avLst/>
            </a:prstGeom>
          </p:spPr>
        </p:pic>
        <p:sp>
          <p:nvSpPr>
            <p:cNvPr id="18" name="CasellaDiTesto 17"/>
            <p:cNvSpPr txBox="1"/>
            <p:nvPr/>
          </p:nvSpPr>
          <p:spPr>
            <a:xfrm>
              <a:off x="7288535" y="2821235"/>
              <a:ext cx="3165765" cy="738664"/>
            </a:xfrm>
            <a:prstGeom prst="rect">
              <a:avLst/>
            </a:prstGeom>
            <a:noFill/>
          </p:spPr>
          <p:txBody>
            <a:bodyPr wrap="square" rtlCol="0">
              <a:spAutoFit/>
            </a:bodyPr>
            <a:lstStyle/>
            <a:p>
              <a:pPr algn="ctr"/>
              <a:r>
                <a:rPr lang="it-IT" dirty="0"/>
                <a:t>Scarto in discarica </a:t>
              </a:r>
            </a:p>
            <a:p>
              <a:pPr algn="ctr"/>
              <a:r>
                <a:rPr lang="it-IT" dirty="0"/>
                <a:t>EER 191212</a:t>
              </a:r>
            </a:p>
          </p:txBody>
        </p:sp>
        <p:sp>
          <p:nvSpPr>
            <p:cNvPr id="29" name="Ovale 28"/>
            <p:cNvSpPr/>
            <p:nvPr/>
          </p:nvSpPr>
          <p:spPr>
            <a:xfrm>
              <a:off x="7357713" y="685081"/>
              <a:ext cx="3099174" cy="299548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sp>
        <p:nvSpPr>
          <p:cNvPr id="30" name="Parentesi graffa chiusa 29"/>
          <p:cNvSpPr/>
          <p:nvPr/>
        </p:nvSpPr>
        <p:spPr>
          <a:xfrm>
            <a:off x="6134015" y="901105"/>
            <a:ext cx="164684" cy="324036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pic>
        <p:nvPicPr>
          <p:cNvPr id="31" name="Immagine 30"/>
          <p:cNvPicPr>
            <a:picLocks noChangeAspect="1"/>
          </p:cNvPicPr>
          <p:nvPr/>
        </p:nvPicPr>
        <p:blipFill rotWithShape="1">
          <a:blip r:embed="rId11"/>
          <a:srcRect l="39336" t="34802"/>
          <a:stretch/>
        </p:blipFill>
        <p:spPr>
          <a:xfrm>
            <a:off x="3324996" y="5070071"/>
            <a:ext cx="2272816" cy="1700603"/>
          </a:xfrm>
          <a:prstGeom prst="rect">
            <a:avLst/>
          </a:prstGeom>
        </p:spPr>
      </p:pic>
      <p:sp>
        <p:nvSpPr>
          <p:cNvPr id="1024" name="CasellaDiTesto 1023"/>
          <p:cNvSpPr txBox="1"/>
          <p:nvPr/>
        </p:nvSpPr>
        <p:spPr>
          <a:xfrm>
            <a:off x="482242" y="5266734"/>
            <a:ext cx="2390447" cy="1061829"/>
          </a:xfrm>
          <a:prstGeom prst="rect">
            <a:avLst/>
          </a:prstGeom>
          <a:noFill/>
        </p:spPr>
        <p:txBody>
          <a:bodyPr wrap="square" rtlCol="0">
            <a:spAutoFit/>
          </a:bodyPr>
          <a:lstStyle/>
          <a:p>
            <a:r>
              <a:rPr lang="it-IT" dirty="0"/>
              <a:t>Ferro senza indesiderati e di piccole dimensioni</a:t>
            </a:r>
          </a:p>
        </p:txBody>
      </p:sp>
    </p:spTree>
    <p:extLst>
      <p:ext uri="{BB962C8B-B14F-4D97-AF65-F5344CB8AC3E}">
        <p14:creationId xmlns:p14="http://schemas.microsoft.com/office/powerpoint/2010/main" val="48165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D3E7337-C9FC-DBF3-DF71-2ACED138D3C5}"/>
              </a:ext>
            </a:extLst>
          </p:cNvPr>
          <p:cNvSpPr>
            <a:spLocks noGrp="1"/>
          </p:cNvSpPr>
          <p:nvPr>
            <p:ph type="title"/>
          </p:nvPr>
        </p:nvSpPr>
        <p:spPr>
          <a:xfrm>
            <a:off x="425053" y="818358"/>
            <a:ext cx="9959826" cy="658811"/>
          </a:xfrm>
        </p:spPr>
        <p:txBody>
          <a:bodyPr/>
          <a:lstStyle/>
          <a:p>
            <a:r>
              <a:rPr lang="it-IT" dirty="0">
                <a:solidFill>
                  <a:schemeClr val="tx1"/>
                </a:solidFill>
              </a:rPr>
              <a:t>Rifiuto principale derivante dalla selezione rottame EER 191212</a:t>
            </a:r>
          </a:p>
        </p:txBody>
      </p:sp>
      <p:pic>
        <p:nvPicPr>
          <p:cNvPr id="5" name="Immagine 4">
            <a:extLst>
              <a:ext uri="{FF2B5EF4-FFF2-40B4-BE49-F238E27FC236}">
                <a16:creationId xmlns:a16="http://schemas.microsoft.com/office/drawing/2014/main" id="{EFD48131-BB11-60BF-D7B7-F2BE705A68EC}"/>
              </a:ext>
            </a:extLst>
          </p:cNvPr>
          <p:cNvPicPr>
            <a:picLocks noChangeAspect="1"/>
          </p:cNvPicPr>
          <p:nvPr/>
        </p:nvPicPr>
        <p:blipFill rotWithShape="1">
          <a:blip r:embed="rId2"/>
          <a:srcRect r="11013"/>
          <a:stretch/>
        </p:blipFill>
        <p:spPr>
          <a:xfrm>
            <a:off x="5485766" y="2269257"/>
            <a:ext cx="5070798" cy="3205348"/>
          </a:xfrm>
          <a:prstGeom prst="rect">
            <a:avLst/>
          </a:prstGeom>
        </p:spPr>
      </p:pic>
      <p:pic>
        <p:nvPicPr>
          <p:cNvPr id="7" name="Immagine 6">
            <a:extLst>
              <a:ext uri="{FF2B5EF4-FFF2-40B4-BE49-F238E27FC236}">
                <a16:creationId xmlns:a16="http://schemas.microsoft.com/office/drawing/2014/main" id="{F013BBDD-792F-0775-C742-C69EBB9DCF37}"/>
              </a:ext>
            </a:extLst>
          </p:cNvPr>
          <p:cNvPicPr>
            <a:picLocks noChangeAspect="1"/>
          </p:cNvPicPr>
          <p:nvPr/>
        </p:nvPicPr>
        <p:blipFill>
          <a:blip r:embed="rId3"/>
          <a:stretch>
            <a:fillRect/>
          </a:stretch>
        </p:blipFill>
        <p:spPr>
          <a:xfrm>
            <a:off x="375767" y="1363583"/>
            <a:ext cx="3600586" cy="5266082"/>
          </a:xfrm>
          <a:prstGeom prst="rect">
            <a:avLst/>
          </a:prstGeom>
        </p:spPr>
      </p:pic>
      <p:pic>
        <p:nvPicPr>
          <p:cNvPr id="9" name="Immagine 8">
            <a:extLst>
              <a:ext uri="{FF2B5EF4-FFF2-40B4-BE49-F238E27FC236}">
                <a16:creationId xmlns:a16="http://schemas.microsoft.com/office/drawing/2014/main" id="{B869B709-9934-4B07-5E7A-22DD79AD6E6C}"/>
              </a:ext>
            </a:extLst>
          </p:cNvPr>
          <p:cNvPicPr>
            <a:picLocks noChangeAspect="1"/>
          </p:cNvPicPr>
          <p:nvPr/>
        </p:nvPicPr>
        <p:blipFill>
          <a:blip r:embed="rId4"/>
          <a:stretch>
            <a:fillRect/>
          </a:stretch>
        </p:blipFill>
        <p:spPr>
          <a:xfrm>
            <a:off x="1959943" y="2269257"/>
            <a:ext cx="3744416" cy="4613150"/>
          </a:xfrm>
          <a:prstGeom prst="rect">
            <a:avLst/>
          </a:prstGeom>
        </p:spPr>
      </p:pic>
    </p:spTree>
    <p:extLst>
      <p:ext uri="{BB962C8B-B14F-4D97-AF65-F5344CB8AC3E}">
        <p14:creationId xmlns:p14="http://schemas.microsoft.com/office/powerpoint/2010/main" val="2296858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1319" y="1322414"/>
            <a:ext cx="9762331" cy="658811"/>
          </a:xfrm>
        </p:spPr>
        <p:txBody>
          <a:bodyPr/>
          <a:lstStyle/>
          <a:p>
            <a:r>
              <a:rPr lang="it-IT" sz="1400" dirty="0">
                <a:solidFill>
                  <a:schemeClr val="tx1"/>
                </a:solidFill>
              </a:rPr>
              <a:t>Con delibera di Giunta Regionale n° 6408 del 23/05/2022 è stato approvato l’Aggiornamento del Programma Regionale di Gestione (PRGR) dei Rifiuti, comprensivo del Programma delle Aree Inquinate (PRB).</a:t>
            </a:r>
            <a:br>
              <a:rPr lang="it-IT" sz="1400" dirty="0">
                <a:solidFill>
                  <a:schemeClr val="tx1"/>
                </a:solidFill>
              </a:rPr>
            </a:br>
            <a:br>
              <a:rPr lang="it-IT" sz="1400" dirty="0">
                <a:solidFill>
                  <a:schemeClr val="tx1"/>
                </a:solidFill>
              </a:rPr>
            </a:br>
            <a:r>
              <a:rPr lang="it-IT" sz="1400" dirty="0">
                <a:solidFill>
                  <a:schemeClr val="tx1"/>
                </a:solidFill>
              </a:rPr>
              <a:t>Il Programma concorre all’attuazione delle strategie comunitarie di sviluppo sostenibile, oltre a rappresentare lo strumento di programmazione attraverso il quale Regione Lombardia definisce in maniera integrata le politiche in materia di prevenzione, riciclo, recupero e smaltimento dei rifiuti</a:t>
            </a:r>
          </a:p>
        </p:txBody>
      </p:sp>
      <p:pic>
        <p:nvPicPr>
          <p:cNvPr id="4" name="Immagine 3"/>
          <p:cNvPicPr>
            <a:picLocks noChangeAspect="1"/>
          </p:cNvPicPr>
          <p:nvPr/>
        </p:nvPicPr>
        <p:blipFill>
          <a:blip r:embed="rId2"/>
          <a:stretch>
            <a:fillRect/>
          </a:stretch>
        </p:blipFill>
        <p:spPr>
          <a:xfrm>
            <a:off x="1098826" y="2989337"/>
            <a:ext cx="8489397" cy="2393057"/>
          </a:xfrm>
          <a:prstGeom prst="rect">
            <a:avLst/>
          </a:prstGeom>
          <a:ln>
            <a:solidFill>
              <a:srgbClr val="FF0000"/>
            </a:solidFill>
          </a:ln>
        </p:spPr>
      </p:pic>
      <p:sp>
        <p:nvSpPr>
          <p:cNvPr id="3" name="CasellaDiTesto 2">
            <a:extLst>
              <a:ext uri="{FF2B5EF4-FFF2-40B4-BE49-F238E27FC236}">
                <a16:creationId xmlns:a16="http://schemas.microsoft.com/office/drawing/2014/main" id="{4D986C4E-9722-A466-4965-E5C794A99654}"/>
              </a:ext>
            </a:extLst>
          </p:cNvPr>
          <p:cNvSpPr txBox="1"/>
          <p:nvPr/>
        </p:nvSpPr>
        <p:spPr>
          <a:xfrm>
            <a:off x="303759" y="5763382"/>
            <a:ext cx="9649072" cy="954107"/>
          </a:xfrm>
          <a:prstGeom prst="rect">
            <a:avLst/>
          </a:prstGeom>
          <a:noFill/>
        </p:spPr>
        <p:txBody>
          <a:bodyPr wrap="square" rtlCol="0">
            <a:spAutoFit/>
          </a:bodyPr>
          <a:lstStyle/>
          <a:p>
            <a:pPr algn="ctr"/>
            <a:r>
              <a:rPr lang="it-IT" sz="2800" dirty="0">
                <a:solidFill>
                  <a:srgbClr val="FF0000"/>
                </a:solidFill>
              </a:rPr>
              <a:t>Per l’azienda lo smaltimento in discarica è costoso e difficile tuttavia è l’unica soluzione percorribile.</a:t>
            </a:r>
          </a:p>
        </p:txBody>
      </p:sp>
    </p:spTree>
    <p:extLst>
      <p:ext uri="{BB962C8B-B14F-4D97-AF65-F5344CB8AC3E}">
        <p14:creationId xmlns:p14="http://schemas.microsoft.com/office/powerpoint/2010/main" val="1907150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4"/>
          <p:cNvSpPr txBox="1">
            <a:spLocks noGrp="1"/>
          </p:cNvSpPr>
          <p:nvPr>
            <p:ph type="title"/>
          </p:nvPr>
        </p:nvSpPr>
        <p:spPr>
          <a:xfrm>
            <a:off x="363463" y="830883"/>
            <a:ext cx="9877500" cy="646286"/>
          </a:xfrm>
          <a:prstGeom prst="rect">
            <a:avLst/>
          </a:prstGeom>
          <a:noFill/>
        </p:spPr>
        <p:txBody>
          <a:bodyPr wrap="square" rtlCol="0">
            <a:spAutoFit/>
          </a:bodyPr>
          <a:lstStyle/>
          <a:p>
            <a:r>
              <a:rPr lang="it-IT" sz="1800"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Il PRGR Lombardia evidenzia che lo spazio disponibile in discarica nel 2019 per rifiuti NON pericolosi è di 4.312,146 mc. Non si è a conoscenza di ulteriori autorizzazioni concesse nell’ultimi due anni..</a:t>
            </a:r>
          </a:p>
        </p:txBody>
      </p:sp>
      <p:pic>
        <p:nvPicPr>
          <p:cNvPr id="13" name="Segnaposto contenuto 3"/>
          <p:cNvPicPr>
            <a:picLocks noChangeAspect="1"/>
          </p:cNvPicPr>
          <p:nvPr/>
        </p:nvPicPr>
        <p:blipFill rotWithShape="1">
          <a:blip r:embed="rId2"/>
          <a:srcRect b="67265"/>
          <a:stretch/>
        </p:blipFill>
        <p:spPr>
          <a:xfrm>
            <a:off x="389014" y="1704013"/>
            <a:ext cx="9864724" cy="2587198"/>
          </a:xfrm>
          <a:prstGeom prst="rect">
            <a:avLst/>
          </a:prstGeom>
          <a:ln>
            <a:solidFill>
              <a:srgbClr val="FF0000"/>
            </a:solidFill>
          </a:ln>
        </p:spPr>
      </p:pic>
      <p:pic>
        <p:nvPicPr>
          <p:cNvPr id="14" name="Segnaposto contenuto 3"/>
          <p:cNvPicPr>
            <a:picLocks noChangeAspect="1"/>
          </p:cNvPicPr>
          <p:nvPr/>
        </p:nvPicPr>
        <p:blipFill rotWithShape="1">
          <a:blip r:embed="rId2"/>
          <a:srcRect l="11153" t="85074" b="7368"/>
          <a:stretch/>
        </p:blipFill>
        <p:spPr>
          <a:xfrm>
            <a:off x="376239" y="5328580"/>
            <a:ext cx="9864724" cy="738664"/>
          </a:xfrm>
          <a:prstGeom prst="rect">
            <a:avLst/>
          </a:prstGeom>
          <a:ln>
            <a:solidFill>
              <a:srgbClr val="FF0000"/>
            </a:solidFill>
          </a:ln>
        </p:spPr>
      </p:pic>
      <p:sp>
        <p:nvSpPr>
          <p:cNvPr id="4" name="CasellaDiTesto 3">
            <a:extLst>
              <a:ext uri="{FF2B5EF4-FFF2-40B4-BE49-F238E27FC236}">
                <a16:creationId xmlns:a16="http://schemas.microsoft.com/office/drawing/2014/main" id="{213A2C70-9EED-6516-43A9-CCF83CC5BC88}"/>
              </a:ext>
            </a:extLst>
          </p:cNvPr>
          <p:cNvSpPr txBox="1"/>
          <p:nvPr/>
        </p:nvSpPr>
        <p:spPr>
          <a:xfrm>
            <a:off x="447774" y="4482921"/>
            <a:ext cx="9805963" cy="738664"/>
          </a:xfrm>
          <a:prstGeom prst="rect">
            <a:avLst/>
          </a:prstGeom>
          <a:noFill/>
        </p:spPr>
        <p:txBody>
          <a:bodyPr wrap="square" rtlCol="0">
            <a:spAutoFit/>
          </a:bodyPr>
          <a:lstStyle/>
          <a:p>
            <a:r>
              <a:rPr lang="it-IT" dirty="0"/>
              <a:t>Sempre nel PRGR Lombardia si evidenzia che sono necessari per rifiuti NON pericolosi i seguenti spazi:</a:t>
            </a:r>
          </a:p>
        </p:txBody>
      </p:sp>
      <p:sp>
        <p:nvSpPr>
          <p:cNvPr id="5" name="CasellaDiTesto 4">
            <a:extLst>
              <a:ext uri="{FF2B5EF4-FFF2-40B4-BE49-F238E27FC236}">
                <a16:creationId xmlns:a16="http://schemas.microsoft.com/office/drawing/2014/main" id="{7E7082C0-987F-1EE1-FB03-02B8D27E0115}"/>
              </a:ext>
            </a:extLst>
          </p:cNvPr>
          <p:cNvSpPr txBox="1"/>
          <p:nvPr/>
        </p:nvSpPr>
        <p:spPr>
          <a:xfrm>
            <a:off x="447775" y="6174239"/>
            <a:ext cx="9664974" cy="415498"/>
          </a:xfrm>
          <a:prstGeom prst="rect">
            <a:avLst/>
          </a:prstGeom>
          <a:noFill/>
        </p:spPr>
        <p:txBody>
          <a:bodyPr wrap="square" rtlCol="0">
            <a:spAutoFit/>
          </a:bodyPr>
          <a:lstStyle/>
          <a:p>
            <a:pPr algn="ctr"/>
            <a:r>
              <a:rPr lang="it-IT" dirty="0">
                <a:solidFill>
                  <a:srgbClr val="FF0000"/>
                </a:solidFill>
              </a:rPr>
              <a:t>Discarica richiesta  circa 720.000 mc</a:t>
            </a:r>
          </a:p>
        </p:txBody>
      </p:sp>
    </p:spTree>
    <p:extLst>
      <p:ext uri="{BB962C8B-B14F-4D97-AF65-F5344CB8AC3E}">
        <p14:creationId xmlns:p14="http://schemas.microsoft.com/office/powerpoint/2010/main" val="1809944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rotWithShape="1">
          <a:blip r:embed="rId2"/>
          <a:srcRect l="6584" t="15582" r="12215"/>
          <a:stretch/>
        </p:blipFill>
        <p:spPr>
          <a:xfrm>
            <a:off x="719696" y="1261145"/>
            <a:ext cx="9159944" cy="5328592"/>
          </a:xfrm>
          <a:prstGeom prst="rect">
            <a:avLst/>
          </a:prstGeom>
        </p:spPr>
      </p:pic>
      <p:sp>
        <p:nvSpPr>
          <p:cNvPr id="2" name="Titolo 1">
            <a:extLst>
              <a:ext uri="{FF2B5EF4-FFF2-40B4-BE49-F238E27FC236}">
                <a16:creationId xmlns:a16="http://schemas.microsoft.com/office/drawing/2014/main" id="{BF2083C0-F0C9-F6C1-042F-6C22FE20820E}"/>
              </a:ext>
            </a:extLst>
          </p:cNvPr>
          <p:cNvSpPr>
            <a:spLocks noGrp="1"/>
          </p:cNvSpPr>
          <p:nvPr>
            <p:ph type="title"/>
          </p:nvPr>
        </p:nvSpPr>
        <p:spPr>
          <a:xfrm>
            <a:off x="393046" y="757089"/>
            <a:ext cx="9762331" cy="658811"/>
          </a:xfrm>
        </p:spPr>
        <p:txBody>
          <a:bodyPr/>
          <a:lstStyle/>
          <a:p>
            <a:r>
              <a:rPr lang="it-IT" dirty="0">
                <a:solidFill>
                  <a:schemeClr val="tx1"/>
                </a:solidFill>
              </a:rPr>
              <a:t>FABBISOGNO IMPIANTISTICO</a:t>
            </a:r>
          </a:p>
        </p:txBody>
      </p:sp>
    </p:spTree>
    <p:extLst>
      <p:ext uri="{BB962C8B-B14F-4D97-AF65-F5344CB8AC3E}">
        <p14:creationId xmlns:p14="http://schemas.microsoft.com/office/powerpoint/2010/main" val="730658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1319" y="907379"/>
            <a:ext cx="9762331" cy="658811"/>
          </a:xfrm>
        </p:spPr>
        <p:txBody>
          <a:bodyPr/>
          <a:lstStyle/>
          <a:p>
            <a:r>
              <a:rPr lang="it-IT" b="1" dirty="0">
                <a:solidFill>
                  <a:schemeClr val="tx1"/>
                </a:solidFill>
                <a:latin typeface="Calibri Light" panose="020F0302020204030204" pitchFamily="34" charset="0"/>
                <a:ea typeface="Calibri Light" panose="020F0302020204030204" pitchFamily="34" charset="0"/>
                <a:cs typeface="Calibri Light" panose="020F0302020204030204" pitchFamily="34" charset="0"/>
              </a:rPr>
              <a:t>PERCHE’ chiedere una discarica di filiera</a:t>
            </a:r>
          </a:p>
        </p:txBody>
      </p:sp>
      <p:sp>
        <p:nvSpPr>
          <p:cNvPr id="5" name="Rettangolo 4">
            <a:extLst>
              <a:ext uri="{FF2B5EF4-FFF2-40B4-BE49-F238E27FC236}">
                <a16:creationId xmlns:a16="http://schemas.microsoft.com/office/drawing/2014/main" id="{297E849D-99B2-A0A7-FF34-6C314A64992F}"/>
              </a:ext>
            </a:extLst>
          </p:cNvPr>
          <p:cNvSpPr/>
          <p:nvPr/>
        </p:nvSpPr>
        <p:spPr>
          <a:xfrm>
            <a:off x="3498504" y="1526959"/>
            <a:ext cx="3817398" cy="1003176"/>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Scala sovralocale</a:t>
            </a:r>
          </a:p>
        </p:txBody>
      </p:sp>
      <p:sp>
        <p:nvSpPr>
          <p:cNvPr id="6" name="Rettangolo 5">
            <a:extLst>
              <a:ext uri="{FF2B5EF4-FFF2-40B4-BE49-F238E27FC236}">
                <a16:creationId xmlns:a16="http://schemas.microsoft.com/office/drawing/2014/main" id="{8B707ACC-2D78-4E6A-4748-F59FF7F145FC}"/>
              </a:ext>
            </a:extLst>
          </p:cNvPr>
          <p:cNvSpPr/>
          <p:nvPr/>
        </p:nvSpPr>
        <p:spPr>
          <a:xfrm>
            <a:off x="402410" y="3135297"/>
            <a:ext cx="4379154" cy="1003176"/>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Assenza di impianti lombardi e italiani che possono ricevere il rifiuto</a:t>
            </a:r>
          </a:p>
        </p:txBody>
      </p:sp>
      <p:sp>
        <p:nvSpPr>
          <p:cNvPr id="7" name="Rettangolo 6">
            <a:extLst>
              <a:ext uri="{FF2B5EF4-FFF2-40B4-BE49-F238E27FC236}">
                <a16:creationId xmlns:a16="http://schemas.microsoft.com/office/drawing/2014/main" id="{555C3B78-065A-C031-17DA-8E052BB5C876}"/>
              </a:ext>
            </a:extLst>
          </p:cNvPr>
          <p:cNvSpPr/>
          <p:nvPr/>
        </p:nvSpPr>
        <p:spPr>
          <a:xfrm>
            <a:off x="5907076" y="3135297"/>
            <a:ext cx="4333887" cy="1003176"/>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Avvio a </a:t>
            </a:r>
            <a:r>
              <a:rPr lang="it-IT" dirty="0" err="1"/>
              <a:t>termoutilizzatore</a:t>
            </a:r>
            <a:endParaRPr lang="it-IT" dirty="0"/>
          </a:p>
        </p:txBody>
      </p:sp>
      <p:cxnSp>
        <p:nvCxnSpPr>
          <p:cNvPr id="8" name="Connettore 2 7">
            <a:extLst>
              <a:ext uri="{FF2B5EF4-FFF2-40B4-BE49-F238E27FC236}">
                <a16:creationId xmlns:a16="http://schemas.microsoft.com/office/drawing/2014/main" id="{160EC05C-A41B-7A17-498B-4B1CA4232981}"/>
              </a:ext>
            </a:extLst>
          </p:cNvPr>
          <p:cNvCxnSpPr>
            <a:cxnSpLocks/>
            <a:stCxn id="5" idx="2"/>
            <a:endCxn id="6" idx="0"/>
          </p:cNvCxnSpPr>
          <p:nvPr/>
        </p:nvCxnSpPr>
        <p:spPr>
          <a:xfrm flipH="1">
            <a:off x="2591987" y="2530135"/>
            <a:ext cx="2815216" cy="6051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Connettore 2 8">
            <a:extLst>
              <a:ext uri="{FF2B5EF4-FFF2-40B4-BE49-F238E27FC236}">
                <a16:creationId xmlns:a16="http://schemas.microsoft.com/office/drawing/2014/main" id="{09A05C77-2005-D8BA-23F9-3CC0C89A8E79}"/>
              </a:ext>
            </a:extLst>
          </p:cNvPr>
          <p:cNvCxnSpPr>
            <a:cxnSpLocks/>
            <a:stCxn id="5" idx="2"/>
            <a:endCxn id="7" idx="0"/>
          </p:cNvCxnSpPr>
          <p:nvPr/>
        </p:nvCxnSpPr>
        <p:spPr>
          <a:xfrm>
            <a:off x="5407203" y="2530135"/>
            <a:ext cx="2666817" cy="6051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Rettangolo 9">
            <a:extLst>
              <a:ext uri="{FF2B5EF4-FFF2-40B4-BE49-F238E27FC236}">
                <a16:creationId xmlns:a16="http://schemas.microsoft.com/office/drawing/2014/main" id="{9B488E7A-B267-2E6F-8FF3-E0CB0A9FFCA2}"/>
              </a:ext>
            </a:extLst>
          </p:cNvPr>
          <p:cNvSpPr/>
          <p:nvPr/>
        </p:nvSpPr>
        <p:spPr>
          <a:xfrm>
            <a:off x="402409" y="4583835"/>
            <a:ext cx="2178489" cy="1621656"/>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Ricorso a discariche europee.</a:t>
            </a:r>
          </a:p>
          <a:p>
            <a:pPr algn="ctr"/>
            <a:r>
              <a:rPr lang="it-IT" dirty="0"/>
              <a:t>Rifiuti </a:t>
            </a:r>
            <a:r>
              <a:rPr lang="it-IT" dirty="0" err="1"/>
              <a:t>trasfrontalieri</a:t>
            </a:r>
            <a:endParaRPr lang="it-IT" dirty="0"/>
          </a:p>
        </p:txBody>
      </p:sp>
      <p:sp>
        <p:nvSpPr>
          <p:cNvPr id="11" name="Rettangolo 10">
            <a:extLst>
              <a:ext uri="{FF2B5EF4-FFF2-40B4-BE49-F238E27FC236}">
                <a16:creationId xmlns:a16="http://schemas.microsoft.com/office/drawing/2014/main" id="{5C567B51-10C7-F0F6-4560-88572A9F5866}"/>
              </a:ext>
            </a:extLst>
          </p:cNvPr>
          <p:cNvSpPr/>
          <p:nvPr/>
        </p:nvSpPr>
        <p:spPr>
          <a:xfrm>
            <a:off x="2824039" y="4583836"/>
            <a:ext cx="1957525" cy="1621655"/>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Incremento impatto ambientale da traffico </a:t>
            </a:r>
          </a:p>
        </p:txBody>
      </p:sp>
      <p:sp>
        <p:nvSpPr>
          <p:cNvPr id="12" name="Rettangolo 11">
            <a:extLst>
              <a:ext uri="{FF2B5EF4-FFF2-40B4-BE49-F238E27FC236}">
                <a16:creationId xmlns:a16="http://schemas.microsoft.com/office/drawing/2014/main" id="{BA468951-8F59-A911-0BC6-CAD2670FEF3E}"/>
              </a:ext>
            </a:extLst>
          </p:cNvPr>
          <p:cNvSpPr/>
          <p:nvPr/>
        </p:nvSpPr>
        <p:spPr>
          <a:xfrm>
            <a:off x="5920382" y="4583836"/>
            <a:ext cx="1957525" cy="1621655"/>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Impossibilità tecnica per inadeguato potere calorifico</a:t>
            </a:r>
          </a:p>
        </p:txBody>
      </p:sp>
      <p:sp>
        <p:nvSpPr>
          <p:cNvPr id="13" name="Rettangolo 12">
            <a:extLst>
              <a:ext uri="{FF2B5EF4-FFF2-40B4-BE49-F238E27FC236}">
                <a16:creationId xmlns:a16="http://schemas.microsoft.com/office/drawing/2014/main" id="{F053CC6F-CDB2-4EE6-111B-7753804124C6}"/>
              </a:ext>
            </a:extLst>
          </p:cNvPr>
          <p:cNvSpPr/>
          <p:nvPr/>
        </p:nvSpPr>
        <p:spPr>
          <a:xfrm>
            <a:off x="8054237" y="4583836"/>
            <a:ext cx="2186726" cy="1621655"/>
          </a:xfrm>
          <a:prstGeom prst="rect">
            <a:avLst/>
          </a:prstGeom>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t>Mancata capienza. Impianti già saturi e/o sottodimensionati</a:t>
            </a:r>
          </a:p>
        </p:txBody>
      </p:sp>
      <p:cxnSp>
        <p:nvCxnSpPr>
          <p:cNvPr id="17" name="Connettore 2 16">
            <a:extLst>
              <a:ext uri="{FF2B5EF4-FFF2-40B4-BE49-F238E27FC236}">
                <a16:creationId xmlns:a16="http://schemas.microsoft.com/office/drawing/2014/main" id="{DD679516-827D-8800-D921-1844758B0A95}"/>
              </a:ext>
            </a:extLst>
          </p:cNvPr>
          <p:cNvCxnSpPr>
            <a:cxnSpLocks/>
            <a:stCxn id="6" idx="2"/>
            <a:endCxn id="11" idx="0"/>
          </p:cNvCxnSpPr>
          <p:nvPr/>
        </p:nvCxnSpPr>
        <p:spPr>
          <a:xfrm>
            <a:off x="2591987" y="4138473"/>
            <a:ext cx="1210815" cy="4453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Connettore 2 20">
            <a:extLst>
              <a:ext uri="{FF2B5EF4-FFF2-40B4-BE49-F238E27FC236}">
                <a16:creationId xmlns:a16="http://schemas.microsoft.com/office/drawing/2014/main" id="{CE32402D-8182-A2C0-C6F2-84B873ABC4C5}"/>
              </a:ext>
            </a:extLst>
          </p:cNvPr>
          <p:cNvCxnSpPr>
            <a:cxnSpLocks/>
            <a:stCxn id="6" idx="2"/>
            <a:endCxn id="10" idx="0"/>
          </p:cNvCxnSpPr>
          <p:nvPr/>
        </p:nvCxnSpPr>
        <p:spPr>
          <a:xfrm flipH="1">
            <a:off x="1491654" y="4138473"/>
            <a:ext cx="1100333" cy="4453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Connettore 2 22">
            <a:extLst>
              <a:ext uri="{FF2B5EF4-FFF2-40B4-BE49-F238E27FC236}">
                <a16:creationId xmlns:a16="http://schemas.microsoft.com/office/drawing/2014/main" id="{B9B849C3-ABD1-E049-6613-4A9790D318AA}"/>
              </a:ext>
            </a:extLst>
          </p:cNvPr>
          <p:cNvCxnSpPr>
            <a:cxnSpLocks/>
            <a:stCxn id="7" idx="2"/>
            <a:endCxn id="13" idx="0"/>
          </p:cNvCxnSpPr>
          <p:nvPr/>
        </p:nvCxnSpPr>
        <p:spPr>
          <a:xfrm>
            <a:off x="8074020" y="4138473"/>
            <a:ext cx="1073580" cy="4453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Connettore 2 24">
            <a:extLst>
              <a:ext uri="{FF2B5EF4-FFF2-40B4-BE49-F238E27FC236}">
                <a16:creationId xmlns:a16="http://schemas.microsoft.com/office/drawing/2014/main" id="{5BBAAF71-90BB-599E-4393-95C34EBA0B1C}"/>
              </a:ext>
            </a:extLst>
          </p:cNvPr>
          <p:cNvCxnSpPr>
            <a:cxnSpLocks/>
            <a:stCxn id="7" idx="2"/>
            <a:endCxn id="12" idx="0"/>
          </p:cNvCxnSpPr>
          <p:nvPr/>
        </p:nvCxnSpPr>
        <p:spPr>
          <a:xfrm flipH="1">
            <a:off x="6899145" y="4138473"/>
            <a:ext cx="1174875" cy="4453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408500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CF216F900506524D9BF85D7863781F48" ma:contentTypeVersion="14" ma:contentTypeDescription="Creare un nuovo documento." ma:contentTypeScope="" ma:versionID="069ead70e21804277312bfe1b763ab5e">
  <xsd:schema xmlns:xsd="http://www.w3.org/2001/XMLSchema" xmlns:xs="http://www.w3.org/2001/XMLSchema" xmlns:p="http://schemas.microsoft.com/office/2006/metadata/properties" xmlns:ns2="2b90d279-bca8-4af8-982e-d26a6f500b76" xmlns:ns3="119d0657-0c9f-4111-9a57-2b7c2bf62826" xmlns:ns4="32a29ba7-a421-4125-ba48-e7d2b3ae77bb" targetNamespace="http://schemas.microsoft.com/office/2006/metadata/properties" ma:root="true" ma:fieldsID="cf75cd1b93facd685e42676b5fd87733" ns2:_="" ns3:_="" ns4:_="">
    <xsd:import namespace="2b90d279-bca8-4af8-982e-d26a6f500b76"/>
    <xsd:import namespace="119d0657-0c9f-4111-9a57-2b7c2bf62826"/>
    <xsd:import namespace="32a29ba7-a421-4125-ba48-e7d2b3ae77b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4:SharedWithUsers" minOccurs="0"/>
                <xsd:element ref="ns4: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90d279-bca8-4af8-982e-d26a6f500b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2ad3dcda-3bd6-4df1-ab26-c7097d851b99"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19d0657-0c9f-4111-9a57-2b7c2bf6282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1886d68-4a5e-4f90-ab79-1ca9193a8f2f}" ma:internalName="TaxCatchAll" ma:showField="CatchAllData" ma:web="119d0657-0c9f-4111-9a57-2b7c2bf6282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2a29ba7-a421-4125-ba48-e7d2b3ae77bb" elementFormDefault="qualified">
    <xsd:import namespace="http://schemas.microsoft.com/office/2006/documentManagement/types"/>
    <xsd:import namespace="http://schemas.microsoft.com/office/infopath/2007/PartnerControls"/>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95EED28-82AC-4AB0-ABF0-5DAB6507007B}">
  <ds:schemaRefs>
    <ds:schemaRef ds:uri="http://schemas.microsoft.com/sharepoint/v3/contenttype/forms"/>
  </ds:schemaRefs>
</ds:datastoreItem>
</file>

<file path=customXml/itemProps2.xml><?xml version="1.0" encoding="utf-8"?>
<ds:datastoreItem xmlns:ds="http://schemas.openxmlformats.org/officeDocument/2006/customXml" ds:itemID="{C6274376-C17F-4CED-A18B-E85AD2AB65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90d279-bca8-4af8-982e-d26a6f500b76"/>
    <ds:schemaRef ds:uri="119d0657-0c9f-4111-9a57-2b7c2bf62826"/>
    <ds:schemaRef ds:uri="32a29ba7-a421-4125-ba48-e7d2b3ae77b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3989</Words>
  <Application>Microsoft Office PowerPoint</Application>
  <PresentationFormat>Personalizzato</PresentationFormat>
  <Paragraphs>290</Paragraphs>
  <Slides>32</Slides>
  <Notes>7</Notes>
  <HiddenSlides>0</HiddenSlides>
  <MMClips>0</MMClips>
  <ScaleCrop>false</ScaleCrop>
  <HeadingPairs>
    <vt:vector size="4" baseType="variant">
      <vt:variant>
        <vt:lpstr>Tema</vt:lpstr>
      </vt:variant>
      <vt:variant>
        <vt:i4>1</vt:i4>
      </vt:variant>
      <vt:variant>
        <vt:lpstr>Titoli diapositive</vt:lpstr>
      </vt:variant>
      <vt:variant>
        <vt:i4>32</vt:i4>
      </vt:variant>
    </vt:vector>
  </HeadingPairs>
  <TitlesOfParts>
    <vt:vector size="33" baseType="lpstr">
      <vt:lpstr>Tema di Office</vt:lpstr>
      <vt:lpstr>IMPIANTO DI SMALTIMENTO  RIFIUTI NON PERICOLOSI  CON CONTESTUALE  BONIFICA E RECUPERO AMBIENTALE DI CAVA  IN LOCALITÀ CASCINA ANGIOLINA, COMUNE DI GRUMELLO CREMONESE E UNITI (CR) </vt:lpstr>
      <vt:lpstr>Acciaieria Arvedi come tutte le aziende siderurgiche è chiamata a contribuire alla riduzione dei gas effetto serra. Una delle principali modalità con cui una azienda può intervenire in tale senso è la riduzione dei consumi di materie prime non rinnovabili con rottami post consumo nella mix di carica dei forni.  Fortunatamente l’acciaio è un materiale che può essere riutilizzato all’infinito ma è necessario curare in modo minuzioso la qualità del rottame che viene portato alla bocca dei forni elettrici.      </vt:lpstr>
      <vt:lpstr>Nuovo mulino di macinazione</vt:lpstr>
      <vt:lpstr>Presentazione standard di PowerPoint</vt:lpstr>
      <vt:lpstr>Rifiuto principale derivante dalla selezione rottame EER 191212</vt:lpstr>
      <vt:lpstr>Con delibera di Giunta Regionale n° 6408 del 23/05/2022 è stato approvato l’Aggiornamento del Programma Regionale di Gestione (PRGR) dei Rifiuti, comprensivo del Programma delle Aree Inquinate (PRB).  Il Programma concorre all’attuazione delle strategie comunitarie di sviluppo sostenibile, oltre a rappresentare lo strumento di programmazione attraverso il quale Regione Lombardia definisce in maniera integrata le politiche in materia di prevenzione, riciclo, recupero e smaltimento dei rifiuti</vt:lpstr>
      <vt:lpstr>Il PRGR Lombardia evidenzia che lo spazio disponibile in discarica nel 2019 per rifiuti NON pericolosi è di 4.312,146 mc. Non si è a conoscenza di ulteriori autorizzazioni concesse nell’ultimi due anni..</vt:lpstr>
      <vt:lpstr>FABBISOGNO IMPIANTISTICO</vt:lpstr>
      <vt:lpstr>PERCHE’ chiedere una discarica di filiera</vt:lpstr>
      <vt:lpstr>Superamento vincoli escludenti e criticità</vt:lpstr>
      <vt:lpstr>Superamento vincoli escludenti e criticità</vt:lpstr>
      <vt:lpstr>Localizzazione   </vt:lpstr>
      <vt:lpstr>Stato di fatto dell’area di progetto</vt:lpstr>
      <vt:lpstr>Inquadramento dell’iniziativa</vt:lpstr>
      <vt:lpstr>Parere positivo della VIA e modifiche rispetto a tale progetto</vt:lpstr>
      <vt:lpstr>Caratteristiche della Discarica </vt:lpstr>
      <vt:lpstr>Isolamento della Discarica dall’ambiente</vt:lpstr>
      <vt:lpstr>Ripristino ambientale dell’area</vt:lpstr>
      <vt:lpstr>Bonifica della cava</vt:lpstr>
      <vt:lpstr>Bonifica della cava </vt:lpstr>
      <vt:lpstr>Bonifica della cava </vt:lpstr>
      <vt:lpstr>Bonifica della cava </vt:lpstr>
      <vt:lpstr>Bonifica della cava </vt:lpstr>
      <vt:lpstr>Bonifica della cava </vt:lpstr>
      <vt:lpstr>Bonifica della cava </vt:lpstr>
      <vt:lpstr>Bonifica della cava </vt:lpstr>
      <vt:lpstr>Recupero della cava - Art. 20 della L.R. 20/2021 </vt:lpstr>
      <vt:lpstr>Impatto Ambientale del Progetto</vt:lpstr>
      <vt:lpstr>Impatto sulla componente rumore</vt:lpstr>
      <vt:lpstr>Impatto sulla componente traffico</vt:lpstr>
      <vt:lpstr>Impatto sulla componente atmosfera</vt:lpstr>
      <vt:lpstr>Impatto Ambientale - Riepilogo</vt:lpstr>
    </vt:vector>
  </TitlesOfParts>
  <Company>Montana S.p.A.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Montana S.p.A.</dc:title>
  <dc:creator>Montana S.p.A.</dc:creator>
  <cp:lastModifiedBy>Mauro Scudu</cp:lastModifiedBy>
  <cp:revision>126</cp:revision>
  <dcterms:created xsi:type="dcterms:W3CDTF">2013-10-30T16:53:47Z</dcterms:created>
  <dcterms:modified xsi:type="dcterms:W3CDTF">2023-12-14T10:53:40Z</dcterms:modified>
</cp:coreProperties>
</file>